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7"/>
  </p:notesMasterIdLst>
  <p:sldIdLst>
    <p:sldId id="270" r:id="rId3"/>
    <p:sldId id="257" r:id="rId4"/>
    <p:sldId id="258" r:id="rId5"/>
    <p:sldId id="259" r:id="rId6"/>
    <p:sldId id="261" r:id="rId7"/>
    <p:sldId id="262" r:id="rId8"/>
    <p:sldId id="260" r:id="rId9"/>
    <p:sldId id="263" r:id="rId10"/>
    <p:sldId id="264" r:id="rId11"/>
    <p:sldId id="265" r:id="rId12"/>
    <p:sldId id="266" r:id="rId13"/>
    <p:sldId id="267" r:id="rId14"/>
    <p:sldId id="268" r:id="rId15"/>
    <p:sldId id="26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becca White" initials="RJW" lastIdx="2" clrIdx="0">
    <p:extLst>
      <p:ext uri="{19B8F6BF-5375-455C-9EA6-DF929625EA0E}">
        <p15:presenceInfo xmlns:p15="http://schemas.microsoft.com/office/powerpoint/2012/main" userId="Rebecca Whit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6980" autoAdjust="0"/>
    <p:restoredTop sz="94660"/>
  </p:normalViewPr>
  <p:slideViewPr>
    <p:cSldViewPr snapToGrid="0">
      <p:cViewPr varScale="1">
        <p:scale>
          <a:sx n="85" d="100"/>
          <a:sy n="85" d="100"/>
        </p:scale>
        <p:origin x="96" y="108"/>
      </p:cViewPr>
      <p:guideLst/>
    </p:cSldViewPr>
  </p:slideViewPr>
  <p:notesTextViewPr>
    <p:cViewPr>
      <p:scale>
        <a:sx n="1" d="1"/>
        <a:sy n="1" d="1"/>
      </p:scale>
      <p:origin x="0" y="0"/>
    </p:cViewPr>
  </p:notesTextViewPr>
  <p:notesViewPr>
    <p:cSldViewPr snapToGrid="0">
      <p:cViewPr varScale="1">
        <p:scale>
          <a:sx n="65" d="100"/>
          <a:sy n="65" d="100"/>
        </p:scale>
        <p:origin x="265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FE9ACA-8A97-4E4F-A8D7-E42E2CF20803}" type="datetimeFigureOut">
              <a:rPr lang="en-GB" smtClean="0"/>
              <a:t>31/08/2017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6DBC0F-0952-42D8-BEA6-C03F07A85E6D}" type="slidenum">
              <a:rPr lang="en-GB" smtClean="0"/>
              <a:t>‹#›</a:t>
            </a:fld>
            <a:endParaRPr lang="en-GB"/>
          </a:p>
        </p:txBody>
      </p:sp>
    </p:spTree>
    <p:extLst>
      <p:ext uri="{BB962C8B-B14F-4D97-AF65-F5344CB8AC3E}">
        <p14:creationId xmlns:p14="http://schemas.microsoft.com/office/powerpoint/2010/main" val="986205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txBox="1">
            <a:spLocks noGrp="1"/>
          </p:cNvSpPr>
          <p:nvPr>
            <p:ph type="body" idx="1"/>
          </p:nvPr>
        </p:nvSpPr>
        <p:spPr>
          <a:xfrm>
            <a:off x="1124744" y="4343400"/>
            <a:ext cx="4608512" cy="4114800"/>
          </a:xfrm>
          <a:prstGeom prst="rect">
            <a:avLst/>
          </a:prstGeom>
        </p:spPr>
        <p:txBody>
          <a:bodyPr lIns="91425" tIns="91425" rIns="91425" bIns="91425" anchor="t" anchorCtr="0">
            <a:noAutofit/>
          </a:bodyPr>
          <a:lstStyle/>
          <a:p>
            <a:pPr lvl="0">
              <a:spcBef>
                <a:spcPts val="0"/>
              </a:spcBef>
              <a:buNone/>
            </a:pPr>
            <a:endParaRPr/>
          </a:p>
        </p:txBody>
      </p:sp>
      <p:sp>
        <p:nvSpPr>
          <p:cNvPr id="371" name="Shape 3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05810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Depending on the nature of your group,</a:t>
            </a:r>
            <a:r>
              <a:rPr lang="en-GB" baseline="0" dirty="0"/>
              <a:t> you could use this as a springboard to start a debate about Prohibition and their views about the ban. </a:t>
            </a:r>
            <a:endParaRPr lang="en-GB" dirty="0"/>
          </a:p>
        </p:txBody>
      </p:sp>
      <p:sp>
        <p:nvSpPr>
          <p:cNvPr id="4" name="Slide Number Placeholder 3"/>
          <p:cNvSpPr>
            <a:spLocks noGrp="1"/>
          </p:cNvSpPr>
          <p:nvPr>
            <p:ph type="sldNum" sz="quarter" idx="10"/>
          </p:nvPr>
        </p:nvSpPr>
        <p:spPr/>
        <p:txBody>
          <a:bodyPr/>
          <a:lstStyle/>
          <a:p>
            <a:fld id="{526DBC0F-0952-42D8-BEA6-C03F07A85E6D}" type="slidenum">
              <a:rPr lang="en-GB" smtClean="0"/>
              <a:t>10</a:t>
            </a:fld>
            <a:endParaRPr lang="en-GB"/>
          </a:p>
        </p:txBody>
      </p:sp>
    </p:spTree>
    <p:extLst>
      <p:ext uri="{BB962C8B-B14F-4D97-AF65-F5344CB8AC3E}">
        <p14:creationId xmlns:p14="http://schemas.microsoft.com/office/powerpoint/2010/main" val="5095043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Divide the speech in two</a:t>
            </a:r>
            <a:r>
              <a:rPr lang="en-GB" baseline="0" dirty="0"/>
              <a:t> and get students, in pairs, to analyse the halves without conferring beyond their pairs. Students should get to the feedback section before realising that Sweat used loaded language in a deliberately misleading way in his speech.  </a:t>
            </a:r>
            <a:endParaRPr lang="en-GB" dirty="0"/>
          </a:p>
        </p:txBody>
      </p:sp>
      <p:sp>
        <p:nvSpPr>
          <p:cNvPr id="4" name="Slide Number Placeholder 3"/>
          <p:cNvSpPr>
            <a:spLocks noGrp="1"/>
          </p:cNvSpPr>
          <p:nvPr>
            <p:ph type="sldNum" sz="quarter" idx="10"/>
          </p:nvPr>
        </p:nvSpPr>
        <p:spPr/>
        <p:txBody>
          <a:bodyPr/>
          <a:lstStyle/>
          <a:p>
            <a:fld id="{526DBC0F-0952-42D8-BEA6-C03F07A85E6D}" type="slidenum">
              <a:rPr lang="en-GB" smtClean="0"/>
              <a:t>11</a:t>
            </a:fld>
            <a:endParaRPr lang="en-GB"/>
          </a:p>
        </p:txBody>
      </p:sp>
    </p:spTree>
    <p:extLst>
      <p:ext uri="{BB962C8B-B14F-4D97-AF65-F5344CB8AC3E}">
        <p14:creationId xmlns:p14="http://schemas.microsoft.com/office/powerpoint/2010/main" val="23666472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that the speech is put together,</a:t>
            </a:r>
            <a:r>
              <a:rPr lang="en-GB" baseline="0" dirty="0"/>
              <a:t> ask students what they think Sweat was trying to achieve by writing in this way. Is it easy to decide what his stand actually is? What effect does the full speech have on the reader? Why might a lawmaker make a speech like this? Encourage an active debate about the devices used. </a:t>
            </a:r>
            <a:endParaRPr lang="en-GB" dirty="0"/>
          </a:p>
        </p:txBody>
      </p:sp>
      <p:sp>
        <p:nvSpPr>
          <p:cNvPr id="4" name="Slide Number Placeholder 3"/>
          <p:cNvSpPr>
            <a:spLocks noGrp="1"/>
          </p:cNvSpPr>
          <p:nvPr>
            <p:ph type="sldNum" sz="quarter" idx="10"/>
          </p:nvPr>
        </p:nvSpPr>
        <p:spPr/>
        <p:txBody>
          <a:bodyPr/>
          <a:lstStyle/>
          <a:p>
            <a:fld id="{526DBC0F-0952-42D8-BEA6-C03F07A85E6D}" type="slidenum">
              <a:rPr lang="en-GB" smtClean="0"/>
              <a:t>12</a:t>
            </a:fld>
            <a:endParaRPr lang="en-GB"/>
          </a:p>
        </p:txBody>
      </p:sp>
    </p:spTree>
    <p:extLst>
      <p:ext uri="{BB962C8B-B14F-4D97-AF65-F5344CB8AC3E}">
        <p14:creationId xmlns:p14="http://schemas.microsoft.com/office/powerpoint/2010/main" val="18945716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questions are designed to help students think</a:t>
            </a:r>
            <a:r>
              <a:rPr lang="en-GB" baseline="0" dirty="0"/>
              <a:t> deeply about the ways in which writers use structural devices to influence the reader.</a:t>
            </a:r>
            <a:endParaRPr lang="en-GB" dirty="0"/>
          </a:p>
        </p:txBody>
      </p:sp>
      <p:sp>
        <p:nvSpPr>
          <p:cNvPr id="4" name="Slide Number Placeholder 3"/>
          <p:cNvSpPr>
            <a:spLocks noGrp="1"/>
          </p:cNvSpPr>
          <p:nvPr>
            <p:ph type="sldNum" sz="quarter" idx="10"/>
          </p:nvPr>
        </p:nvSpPr>
        <p:spPr/>
        <p:txBody>
          <a:bodyPr/>
          <a:lstStyle/>
          <a:p>
            <a:fld id="{526DBC0F-0952-42D8-BEA6-C03F07A85E6D}" type="slidenum">
              <a:rPr lang="en-GB" smtClean="0"/>
              <a:t>13</a:t>
            </a:fld>
            <a:endParaRPr lang="en-GB"/>
          </a:p>
        </p:txBody>
      </p:sp>
    </p:spTree>
    <p:extLst>
      <p:ext uri="{BB962C8B-B14F-4D97-AF65-F5344CB8AC3E}">
        <p14:creationId xmlns:p14="http://schemas.microsoft.com/office/powerpoint/2010/main" val="9111765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can add more terms if you have</a:t>
            </a:r>
            <a:r>
              <a:rPr lang="en-GB" baseline="0" dirty="0"/>
              <a:t> covered them in the lesson. Encourage students to create their own definitions and examples based on the lesson as part of the plenary. </a:t>
            </a:r>
            <a:endParaRPr lang="en-GB" dirty="0"/>
          </a:p>
        </p:txBody>
      </p:sp>
      <p:sp>
        <p:nvSpPr>
          <p:cNvPr id="4" name="Slide Number Placeholder 3"/>
          <p:cNvSpPr>
            <a:spLocks noGrp="1"/>
          </p:cNvSpPr>
          <p:nvPr>
            <p:ph type="sldNum" sz="quarter" idx="10"/>
          </p:nvPr>
        </p:nvSpPr>
        <p:spPr/>
        <p:txBody>
          <a:bodyPr/>
          <a:lstStyle/>
          <a:p>
            <a:fld id="{526DBC0F-0952-42D8-BEA6-C03F07A85E6D}" type="slidenum">
              <a:rPr lang="en-GB" smtClean="0"/>
              <a:t>14</a:t>
            </a:fld>
            <a:endParaRPr lang="en-GB"/>
          </a:p>
        </p:txBody>
      </p:sp>
    </p:spTree>
    <p:extLst>
      <p:ext uri="{BB962C8B-B14F-4D97-AF65-F5344CB8AC3E}">
        <p14:creationId xmlns:p14="http://schemas.microsoft.com/office/powerpoint/2010/main" val="4272256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lesson is designed</a:t>
            </a:r>
            <a:r>
              <a:rPr lang="en-GB" baseline="0" dirty="0"/>
              <a:t> to build on the skills from fiction texts in terms of using loaded language, but will look at how a writer’s opinion is presented. </a:t>
            </a:r>
            <a:r>
              <a:rPr lang="en-GB" baseline="0" dirty="0" smtClean="0"/>
              <a:t>You may wish to use images from protests and</a:t>
            </a:r>
            <a:r>
              <a:rPr lang="en-GB" dirty="0" smtClean="0"/>
              <a:t> </a:t>
            </a:r>
            <a:r>
              <a:rPr lang="en-GB" dirty="0"/>
              <a:t>t</a:t>
            </a:r>
            <a:r>
              <a:rPr lang="en-GB" baseline="0" dirty="0" smtClean="0"/>
              <a:t>hese images/placards </a:t>
            </a:r>
            <a:r>
              <a:rPr lang="en-GB" baseline="0" dirty="0"/>
              <a:t>can be adapted to suit current affairs or issues that link in with any SMSC requirements in your school. Encourage students to look beyond the surface of the placards and consider the implied meanings of the protests.</a:t>
            </a:r>
            <a:endParaRPr lang="en-GB" dirty="0"/>
          </a:p>
        </p:txBody>
      </p:sp>
      <p:sp>
        <p:nvSpPr>
          <p:cNvPr id="4" name="Slide Number Placeholder 3"/>
          <p:cNvSpPr>
            <a:spLocks noGrp="1"/>
          </p:cNvSpPr>
          <p:nvPr>
            <p:ph type="sldNum" sz="quarter" idx="10"/>
          </p:nvPr>
        </p:nvSpPr>
        <p:spPr/>
        <p:txBody>
          <a:bodyPr/>
          <a:lstStyle/>
          <a:p>
            <a:fld id="{526DBC0F-0952-42D8-BEA6-C03F07A85E6D}" type="slidenum">
              <a:rPr lang="en-GB" smtClean="0"/>
              <a:t>2</a:t>
            </a:fld>
            <a:endParaRPr lang="en-GB"/>
          </a:p>
        </p:txBody>
      </p:sp>
    </p:spTree>
    <p:extLst>
      <p:ext uri="{BB962C8B-B14F-4D97-AF65-F5344CB8AC3E}">
        <p14:creationId xmlns:p14="http://schemas.microsoft.com/office/powerpoint/2010/main" val="6070901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task encourages students</a:t>
            </a:r>
            <a:r>
              <a:rPr lang="en-GB" baseline="0" dirty="0"/>
              <a:t> to think in a more evaluative way about language use.  This is also a good way to start looking at the impact of language and sentence structure. </a:t>
            </a:r>
            <a:endParaRPr lang="en-GB" dirty="0"/>
          </a:p>
        </p:txBody>
      </p:sp>
      <p:sp>
        <p:nvSpPr>
          <p:cNvPr id="4" name="Slide Number Placeholder 3"/>
          <p:cNvSpPr>
            <a:spLocks noGrp="1"/>
          </p:cNvSpPr>
          <p:nvPr>
            <p:ph type="sldNum" sz="quarter" idx="10"/>
          </p:nvPr>
        </p:nvSpPr>
        <p:spPr/>
        <p:txBody>
          <a:bodyPr/>
          <a:lstStyle/>
          <a:p>
            <a:fld id="{526DBC0F-0952-42D8-BEA6-C03F07A85E6D}" type="slidenum">
              <a:rPr lang="en-GB" smtClean="0"/>
              <a:t>3</a:t>
            </a:fld>
            <a:endParaRPr lang="en-GB"/>
          </a:p>
        </p:txBody>
      </p:sp>
    </p:spTree>
    <p:extLst>
      <p:ext uri="{BB962C8B-B14F-4D97-AF65-F5344CB8AC3E}">
        <p14:creationId xmlns:p14="http://schemas.microsoft.com/office/powerpoint/2010/main" val="4145122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students to think</a:t>
            </a:r>
            <a:r>
              <a:rPr lang="en-GB" baseline="0" dirty="0"/>
              <a:t> about why the writer would choose a rhetorical question on this placard. Get them to think about how we feel about war versus how we feel about education.   </a:t>
            </a:r>
            <a:endParaRPr lang="en-GB" dirty="0"/>
          </a:p>
        </p:txBody>
      </p:sp>
      <p:sp>
        <p:nvSpPr>
          <p:cNvPr id="4" name="Slide Number Placeholder 3"/>
          <p:cNvSpPr>
            <a:spLocks noGrp="1"/>
          </p:cNvSpPr>
          <p:nvPr>
            <p:ph type="sldNum" sz="quarter" idx="10"/>
          </p:nvPr>
        </p:nvSpPr>
        <p:spPr/>
        <p:txBody>
          <a:bodyPr/>
          <a:lstStyle/>
          <a:p>
            <a:fld id="{526DBC0F-0952-42D8-BEA6-C03F07A85E6D}" type="slidenum">
              <a:rPr lang="en-GB" smtClean="0"/>
              <a:t>4</a:t>
            </a:fld>
            <a:endParaRPr lang="en-GB"/>
          </a:p>
        </p:txBody>
      </p:sp>
    </p:spTree>
    <p:extLst>
      <p:ext uri="{BB962C8B-B14F-4D97-AF65-F5344CB8AC3E}">
        <p14:creationId xmlns:p14="http://schemas.microsoft.com/office/powerpoint/2010/main" val="2646569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students to think</a:t>
            </a:r>
            <a:r>
              <a:rPr lang="en-GB" baseline="0" dirty="0"/>
              <a:t> about why the writer would choose an imperative on this placard and why there is direct address to a specific politician. Get them to think about how we feel about jail and the idea of free speech.  You might also encourage them to think about who is being ‘jailed’ and what this implies about the Russian government.  As an extension, you could encourage students to research Amnesty International and look at their protests. </a:t>
            </a:r>
            <a:endParaRPr lang="en-GB" dirty="0"/>
          </a:p>
        </p:txBody>
      </p:sp>
      <p:sp>
        <p:nvSpPr>
          <p:cNvPr id="4" name="Slide Number Placeholder 3"/>
          <p:cNvSpPr>
            <a:spLocks noGrp="1"/>
          </p:cNvSpPr>
          <p:nvPr>
            <p:ph type="sldNum" sz="quarter" idx="10"/>
          </p:nvPr>
        </p:nvSpPr>
        <p:spPr/>
        <p:txBody>
          <a:bodyPr/>
          <a:lstStyle/>
          <a:p>
            <a:fld id="{526DBC0F-0952-42D8-BEA6-C03F07A85E6D}" type="slidenum">
              <a:rPr lang="en-GB" smtClean="0"/>
              <a:t>5</a:t>
            </a:fld>
            <a:endParaRPr lang="en-GB"/>
          </a:p>
        </p:txBody>
      </p:sp>
    </p:spTree>
    <p:extLst>
      <p:ext uri="{BB962C8B-B14F-4D97-AF65-F5344CB8AC3E}">
        <p14:creationId xmlns:p14="http://schemas.microsoft.com/office/powerpoint/2010/main" val="644035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students to think</a:t>
            </a:r>
            <a:r>
              <a:rPr lang="en-GB" baseline="0" dirty="0"/>
              <a:t> about why the writer would choose a rhetorical question on this placard. Get them to think about how we feel about war versus how we feel about education.   </a:t>
            </a:r>
            <a:endParaRPr lang="en-GB" dirty="0"/>
          </a:p>
        </p:txBody>
      </p:sp>
      <p:sp>
        <p:nvSpPr>
          <p:cNvPr id="4" name="Slide Number Placeholder 3"/>
          <p:cNvSpPr>
            <a:spLocks noGrp="1"/>
          </p:cNvSpPr>
          <p:nvPr>
            <p:ph type="sldNum" sz="quarter" idx="10"/>
          </p:nvPr>
        </p:nvSpPr>
        <p:spPr/>
        <p:txBody>
          <a:bodyPr/>
          <a:lstStyle/>
          <a:p>
            <a:fld id="{526DBC0F-0952-42D8-BEA6-C03F07A85E6D}" type="slidenum">
              <a:rPr lang="en-GB" smtClean="0"/>
              <a:t>6</a:t>
            </a:fld>
            <a:endParaRPr lang="en-GB"/>
          </a:p>
        </p:txBody>
      </p:sp>
    </p:spTree>
    <p:extLst>
      <p:ext uri="{BB962C8B-B14F-4D97-AF65-F5344CB8AC3E}">
        <p14:creationId xmlns:p14="http://schemas.microsoft.com/office/powerpoint/2010/main" val="1752461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can either be given a specific issue to focus on or can choose their own.  The idea for this activity is to get them to think about choosing</a:t>
            </a:r>
            <a:r>
              <a:rPr lang="en-GB" baseline="0" dirty="0"/>
              <a:t> vocabulary carefully and combining it with an effective sentence structure. </a:t>
            </a:r>
            <a:endParaRPr lang="en-GB" dirty="0"/>
          </a:p>
        </p:txBody>
      </p:sp>
      <p:sp>
        <p:nvSpPr>
          <p:cNvPr id="4" name="Slide Number Placeholder 3"/>
          <p:cNvSpPr>
            <a:spLocks noGrp="1"/>
          </p:cNvSpPr>
          <p:nvPr>
            <p:ph type="sldNum" sz="quarter" idx="10"/>
          </p:nvPr>
        </p:nvSpPr>
        <p:spPr/>
        <p:txBody>
          <a:bodyPr/>
          <a:lstStyle/>
          <a:p>
            <a:fld id="{526DBC0F-0952-42D8-BEA6-C03F07A85E6D}" type="slidenum">
              <a:rPr lang="en-GB" smtClean="0"/>
              <a:t>7</a:t>
            </a:fld>
            <a:endParaRPr lang="en-GB"/>
          </a:p>
        </p:txBody>
      </p:sp>
    </p:spTree>
    <p:extLst>
      <p:ext uri="{BB962C8B-B14F-4D97-AF65-F5344CB8AC3E}">
        <p14:creationId xmlns:p14="http://schemas.microsoft.com/office/powerpoint/2010/main" val="3945494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activity is designed to help students</a:t>
            </a:r>
            <a:r>
              <a:rPr lang="en-GB" baseline="0" dirty="0"/>
              <a:t> hone their AO1 information retrieval skills, but it also creates a foundation of knowledge for the following activity. You may choose to use a video for this task; there are a number available on sites such as BBC Bitesize. </a:t>
            </a:r>
            <a:endParaRPr lang="en-GB" dirty="0"/>
          </a:p>
        </p:txBody>
      </p:sp>
      <p:sp>
        <p:nvSpPr>
          <p:cNvPr id="4" name="Slide Number Placeholder 3"/>
          <p:cNvSpPr>
            <a:spLocks noGrp="1"/>
          </p:cNvSpPr>
          <p:nvPr>
            <p:ph type="sldNum" sz="quarter" idx="10"/>
          </p:nvPr>
        </p:nvSpPr>
        <p:spPr/>
        <p:txBody>
          <a:bodyPr/>
          <a:lstStyle/>
          <a:p>
            <a:fld id="{526DBC0F-0952-42D8-BEA6-C03F07A85E6D}" type="slidenum">
              <a:rPr lang="en-GB" smtClean="0"/>
              <a:t>8</a:t>
            </a:fld>
            <a:endParaRPr lang="en-GB"/>
          </a:p>
        </p:txBody>
      </p:sp>
    </p:spTree>
    <p:extLst>
      <p:ext uri="{BB962C8B-B14F-4D97-AF65-F5344CB8AC3E}">
        <p14:creationId xmlns:p14="http://schemas.microsoft.com/office/powerpoint/2010/main" val="2773803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26DBC0F-0952-42D8-BEA6-C03F07A85E6D}" type="slidenum">
              <a:rPr lang="en-GB" smtClean="0"/>
              <a:t>9</a:t>
            </a:fld>
            <a:endParaRPr lang="en-GB"/>
          </a:p>
        </p:txBody>
      </p:sp>
    </p:spTree>
    <p:extLst>
      <p:ext uri="{BB962C8B-B14F-4D97-AF65-F5344CB8AC3E}">
        <p14:creationId xmlns:p14="http://schemas.microsoft.com/office/powerpoint/2010/main" val="2267855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886DDD2-BBAE-4341-BDC1-2E1AD92BE3E6}"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882D17-7BCE-4EE7-AD48-5BEE6AC8F02E}" type="slidenum">
              <a:rPr lang="en-GB" smtClean="0"/>
              <a:t>‹#›</a:t>
            </a:fld>
            <a:endParaRPr lang="en-GB"/>
          </a:p>
        </p:txBody>
      </p:sp>
    </p:spTree>
    <p:extLst>
      <p:ext uri="{BB962C8B-B14F-4D97-AF65-F5344CB8AC3E}">
        <p14:creationId xmlns:p14="http://schemas.microsoft.com/office/powerpoint/2010/main" val="788568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886DDD2-BBAE-4341-BDC1-2E1AD92BE3E6}"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882D17-7BCE-4EE7-AD48-5BEE6AC8F02E}" type="slidenum">
              <a:rPr lang="en-GB" smtClean="0"/>
              <a:t>‹#›</a:t>
            </a:fld>
            <a:endParaRPr lang="en-GB"/>
          </a:p>
        </p:txBody>
      </p:sp>
    </p:spTree>
    <p:extLst>
      <p:ext uri="{BB962C8B-B14F-4D97-AF65-F5344CB8AC3E}">
        <p14:creationId xmlns:p14="http://schemas.microsoft.com/office/powerpoint/2010/main" val="2379293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886DDD2-BBAE-4341-BDC1-2E1AD92BE3E6}"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882D17-7BCE-4EE7-AD48-5BEE6AC8F02E}" type="slidenum">
              <a:rPr lang="en-GB" smtClean="0"/>
              <a:t>‹#›</a:t>
            </a:fld>
            <a:endParaRPr lang="en-GB"/>
          </a:p>
        </p:txBody>
      </p:sp>
    </p:spTree>
    <p:extLst>
      <p:ext uri="{BB962C8B-B14F-4D97-AF65-F5344CB8AC3E}">
        <p14:creationId xmlns:p14="http://schemas.microsoft.com/office/powerpoint/2010/main" val="3322135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vider Option 1">
    <p:bg>
      <p:bgPr>
        <a:blipFill rotWithShape="1">
          <a:blip r:embed="rId2">
            <a:alphaModFix/>
          </a:blip>
          <a:stretch>
            <a:fillRect l="-39999" r="-39999"/>
          </a:stretch>
        </a:blipFill>
        <a:effectLst/>
      </p:bgPr>
    </p:bg>
    <p:spTree>
      <p:nvGrpSpPr>
        <p:cNvPr id="1" name="Shape 41"/>
        <p:cNvGrpSpPr/>
        <p:nvPr/>
      </p:nvGrpSpPr>
      <p:grpSpPr>
        <a:xfrm>
          <a:off x="0" y="0"/>
          <a:ext cx="0" cy="0"/>
          <a:chOff x="0" y="0"/>
          <a:chExt cx="0" cy="0"/>
        </a:xfrm>
      </p:grpSpPr>
      <p:sp>
        <p:nvSpPr>
          <p:cNvPr id="42" name="Shape 42"/>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3" name="Shape 43"/>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100333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vider Option 2">
    <p:bg>
      <p:bgPr>
        <a:blipFill rotWithShape="1">
          <a:blip r:embed="rId2">
            <a:alphaModFix/>
          </a:blip>
          <a:stretch>
            <a:fillRect l="-56997" r="-56997"/>
          </a:stretch>
        </a:blipFill>
        <a:effectLst/>
      </p:bgPr>
    </p:bg>
    <p:spTree>
      <p:nvGrpSpPr>
        <p:cNvPr id="1" name="Shape 44"/>
        <p:cNvGrpSpPr/>
        <p:nvPr/>
      </p:nvGrpSpPr>
      <p:grpSpPr>
        <a:xfrm>
          <a:off x="0" y="0"/>
          <a:ext cx="0" cy="0"/>
          <a:chOff x="0" y="0"/>
          <a:chExt cx="0" cy="0"/>
        </a:xfrm>
      </p:grpSpPr>
      <p:sp>
        <p:nvSpPr>
          <p:cNvPr id="45" name="Shape 45"/>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6" name="Shape 46"/>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352775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Option 3">
    <p:bg>
      <p:bgPr>
        <a:blipFill rotWithShape="1">
          <a:blip r:embed="rId2">
            <a:alphaModFix/>
          </a:blip>
          <a:stretch>
            <a:fillRect l="-67995" r="-67992"/>
          </a:stretch>
        </a:blipFill>
        <a:effectLst/>
      </p:bgPr>
    </p:bg>
    <p:spTree>
      <p:nvGrpSpPr>
        <p:cNvPr id="1" name="Shape 47"/>
        <p:cNvGrpSpPr/>
        <p:nvPr/>
      </p:nvGrpSpPr>
      <p:grpSpPr>
        <a:xfrm>
          <a:off x="0" y="0"/>
          <a:ext cx="0" cy="0"/>
          <a:chOff x="0" y="0"/>
          <a:chExt cx="0" cy="0"/>
        </a:xfrm>
      </p:grpSpPr>
      <p:sp>
        <p:nvSpPr>
          <p:cNvPr id="48" name="Shape 48"/>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9" name="Shape 49"/>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6109961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Option 4">
    <p:bg>
      <p:bgPr>
        <a:blipFill rotWithShape="1">
          <a:blip r:embed="rId2">
            <a:alphaModFix/>
          </a:blip>
          <a:stretch>
            <a:fillRect l="-53997" r="-53997"/>
          </a:stretch>
        </a:blipFill>
        <a:effectLst/>
      </p:bgPr>
    </p:bg>
    <p:spTree>
      <p:nvGrpSpPr>
        <p:cNvPr id="1" name="Shape 50"/>
        <p:cNvGrpSpPr/>
        <p:nvPr/>
      </p:nvGrpSpPr>
      <p:grpSpPr>
        <a:xfrm>
          <a:off x="0" y="0"/>
          <a:ext cx="0" cy="0"/>
          <a:chOff x="0" y="0"/>
          <a:chExt cx="0" cy="0"/>
        </a:xfrm>
      </p:grpSpPr>
      <p:sp>
        <p:nvSpPr>
          <p:cNvPr id="51" name="Shape 51"/>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2" name="Shape 52"/>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9030766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Divider Option 5">
    <p:bg>
      <p:bgPr>
        <a:blipFill rotWithShape="1">
          <a:blip r:embed="rId2">
            <a:alphaModFix/>
          </a:blip>
          <a:stretch>
            <a:fillRect l="-32998" r="-32998"/>
          </a:stretch>
        </a:blipFill>
        <a:effectLst/>
      </p:bgPr>
    </p:bg>
    <p:spTree>
      <p:nvGrpSpPr>
        <p:cNvPr id="1" name="Shape 53"/>
        <p:cNvGrpSpPr/>
        <p:nvPr/>
      </p:nvGrpSpPr>
      <p:grpSpPr>
        <a:xfrm>
          <a:off x="0" y="0"/>
          <a:ext cx="0" cy="0"/>
          <a:chOff x="0" y="0"/>
          <a:chExt cx="0" cy="0"/>
        </a:xfrm>
      </p:grpSpPr>
      <p:sp>
        <p:nvSpPr>
          <p:cNvPr id="54" name="Shape 54"/>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2"/>
              </a:solidFill>
              <a:latin typeface="Arial"/>
              <a:ea typeface="Arial"/>
              <a:cs typeface="Arial"/>
              <a:sym typeface="Arial"/>
            </a:endParaRPr>
          </a:p>
        </p:txBody>
      </p:sp>
      <p:sp>
        <p:nvSpPr>
          <p:cNvPr id="55" name="Shape 55"/>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0822047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vider Option 6">
    <p:bg>
      <p:bgPr>
        <a:blipFill rotWithShape="1">
          <a:blip r:embed="rId2">
            <a:alphaModFix/>
          </a:blip>
          <a:stretch>
            <a:fillRect l="-31998" r="-31997"/>
          </a:stretch>
        </a:blipFill>
        <a:effectLst/>
      </p:bgPr>
    </p:bg>
    <p:spTree>
      <p:nvGrpSpPr>
        <p:cNvPr id="1" name="Shape 56"/>
        <p:cNvGrpSpPr/>
        <p:nvPr/>
      </p:nvGrpSpPr>
      <p:grpSpPr>
        <a:xfrm>
          <a:off x="0" y="0"/>
          <a:ext cx="0" cy="0"/>
          <a:chOff x="0" y="0"/>
          <a:chExt cx="0" cy="0"/>
        </a:xfrm>
      </p:grpSpPr>
      <p:sp>
        <p:nvSpPr>
          <p:cNvPr id="57" name="Shape 57"/>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8" name="Shape 58"/>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2446856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tatement Option 1">
    <p:bg>
      <p:bgPr>
        <a:solidFill>
          <a:schemeClr val="lt2"/>
        </a:solidFill>
        <a:effectLst/>
      </p:bgPr>
    </p:bg>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98" name="Shape 98"/>
          <p:cNvSpPr txBox="1">
            <a:spLocks noGrp="1"/>
          </p:cNvSpPr>
          <p:nvPr>
            <p:ph type="ctrTitle"/>
          </p:nvPr>
        </p:nvSpPr>
        <p:spPr>
          <a:xfrm>
            <a:off x="2030101" y="2759845"/>
            <a:ext cx="8395199" cy="1338309"/>
          </a:xfrm>
          <a:prstGeom prst="rect">
            <a:avLst/>
          </a:prstGeom>
          <a:noFill/>
          <a:ln>
            <a:noFill/>
          </a:ln>
        </p:spPr>
        <p:txBody>
          <a:bodyPr lIns="91425" tIns="91425" rIns="91425" bIns="91425" anchor="ctr" anchorCtr="0"/>
          <a:lstStyle>
            <a:lvl1pPr marL="0" marR="0" lvl="0" indent="0" algn="ctr" rtl="0">
              <a:lnSpc>
                <a:spcPct val="117647"/>
              </a:lnSpc>
              <a:spcBef>
                <a:spcPts val="0"/>
              </a:spcBef>
              <a:buClr>
                <a:schemeClr val="lt2"/>
              </a:buClr>
              <a:buFont typeface="Times New Roman"/>
              <a:buNone/>
              <a:defRPr sz="3400" b="1" i="0" u="none" strike="noStrike" cap="none">
                <a:solidFill>
                  <a:schemeClr val="lt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pic>
        <p:nvPicPr>
          <p:cNvPr id="5" name="Shape 99">
            <a:extLst>
              <a:ext uri="{FF2B5EF4-FFF2-40B4-BE49-F238E27FC236}">
                <a16:creationId xmlns="" xmlns:a16="http://schemas.microsoft.com/office/drawing/2014/main" id="{26AC70D2-05A9-468C-B53E-40F02D9D3D42}"/>
              </a:ext>
            </a:extLst>
          </p:cNvPr>
          <p:cNvPicPr preferRelativeResize="0"/>
          <p:nvPr userDrawn="1"/>
        </p:nvPicPr>
        <p:blipFill rotWithShape="1">
          <a:blip r:embed="rId3">
            <a:alphaModFix/>
          </a:blip>
          <a:srcRect/>
          <a:stretch/>
        </p:blipFill>
        <p:spPr>
          <a:xfrm>
            <a:off x="673507" y="6293256"/>
            <a:ext cx="1237999" cy="382920"/>
          </a:xfrm>
          <a:prstGeom prst="rect">
            <a:avLst/>
          </a:prstGeom>
          <a:noFill/>
          <a:ln>
            <a:noFill/>
          </a:ln>
        </p:spPr>
      </p:pic>
    </p:spTree>
    <p:extLst>
      <p:ext uri="{BB962C8B-B14F-4D97-AF65-F5344CB8AC3E}">
        <p14:creationId xmlns:p14="http://schemas.microsoft.com/office/powerpoint/2010/main" val="11982554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tatement Option 4">
    <p:bg>
      <p:bgPr>
        <a:solidFill>
          <a:srgbClr val="D2DB0E"/>
        </a:solidFill>
        <a:effectLst/>
      </p:bgPr>
    </p:bg>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102" name="Shape 102"/>
          <p:cNvSpPr txBox="1">
            <a:spLocks noGrp="1"/>
          </p:cNvSpPr>
          <p:nvPr>
            <p:ph type="ctrTitle"/>
          </p:nvPr>
        </p:nvSpPr>
        <p:spPr>
          <a:xfrm>
            <a:off x="1992001" y="2389032"/>
            <a:ext cx="8395199" cy="1644743"/>
          </a:xfrm>
          <a:prstGeom prst="rect">
            <a:avLst/>
          </a:prstGeom>
          <a:noFill/>
          <a:ln>
            <a:noFill/>
          </a:ln>
        </p:spPr>
        <p:txBody>
          <a:bodyPr lIns="91425" tIns="91425" rIns="91425" bIns="91425" anchor="b" anchorCtr="0"/>
          <a:lstStyle>
            <a:lvl1pPr marL="0" marR="0" lvl="0" indent="0" algn="ctr" rtl="0">
              <a:lnSpc>
                <a:spcPct val="105882"/>
              </a:lnSpc>
              <a:spcBef>
                <a:spcPts val="0"/>
              </a:spcBef>
              <a:buClr>
                <a:schemeClr val="dk2"/>
              </a:buClr>
              <a:buFont typeface="Times New Roman"/>
              <a:buNone/>
              <a:defRPr sz="3400" b="1" i="1"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3" name="Shape 103"/>
          <p:cNvSpPr txBox="1">
            <a:spLocks noGrp="1"/>
          </p:cNvSpPr>
          <p:nvPr>
            <p:ph type="body" idx="1"/>
          </p:nvPr>
        </p:nvSpPr>
        <p:spPr>
          <a:xfrm>
            <a:off x="2154767" y="4179106"/>
            <a:ext cx="8020051" cy="366713"/>
          </a:xfrm>
          <a:prstGeom prst="rect">
            <a:avLst/>
          </a:prstGeom>
          <a:noFill/>
          <a:ln>
            <a:noFill/>
          </a:ln>
        </p:spPr>
        <p:txBody>
          <a:bodyPr lIns="91425" tIns="91425" rIns="91425" bIns="91425" anchor="t" anchorCtr="0"/>
          <a:lstStyle>
            <a:lvl1pPr marL="0" marR="0" lvl="0" indent="0" algn="ctr" rtl="0">
              <a:lnSpc>
                <a:spcPct val="11250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4" name="Shape 104"/>
          <p:cNvPicPr preferRelativeResize="0"/>
          <p:nvPr/>
        </p:nvPicPr>
        <p:blipFill rotWithShape="1">
          <a:blip r:embed="rId3">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836285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886DDD2-BBAE-4341-BDC1-2E1AD92BE3E6}"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882D17-7BCE-4EE7-AD48-5BEE6AC8F02E}" type="slidenum">
              <a:rPr lang="en-GB" smtClean="0"/>
              <a:t>‹#›</a:t>
            </a:fld>
            <a:endParaRPr lang="en-GB"/>
          </a:p>
        </p:txBody>
      </p:sp>
    </p:spTree>
    <p:extLst>
      <p:ext uri="{BB962C8B-B14F-4D97-AF65-F5344CB8AC3E}">
        <p14:creationId xmlns:p14="http://schemas.microsoft.com/office/powerpoint/2010/main" val="17731422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and Content">
    <p:bg>
      <p:bgPr>
        <a:solidFill>
          <a:srgbClr val="FFFFFF"/>
        </a:solidFill>
        <a:effectLst/>
      </p:bgPr>
    </p:bg>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721783" y="417599"/>
            <a:ext cx="6775448" cy="1096874"/>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7" name="Shape 137"/>
          <p:cNvSpPr txBox="1">
            <a:spLocks noGrp="1"/>
          </p:cNvSpPr>
          <p:nvPr>
            <p:ph type="body" idx="1"/>
          </p:nvPr>
        </p:nvSpPr>
        <p:spPr>
          <a:xfrm>
            <a:off x="723901" y="1704976"/>
            <a:ext cx="8079316" cy="3171825"/>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rgbClr val="000000"/>
              </a:buClr>
              <a:buFont typeface="Arial"/>
              <a:buNone/>
              <a:defRPr sz="1600" b="0" i="0" u="none" strike="noStrike" cap="none">
                <a:solidFill>
                  <a:srgbClr val="000000"/>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 name="Shape 138"/>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32396027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Numbered">
    <p:bg>
      <p:bgPr>
        <a:solidFill>
          <a:srgbClr val="FFFFFF"/>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1783" y="417600"/>
            <a:ext cx="6775448" cy="111592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1" name="Shape 141"/>
          <p:cNvSpPr txBox="1">
            <a:spLocks noGrp="1"/>
          </p:cNvSpPr>
          <p:nvPr>
            <p:ph type="body" idx="1"/>
          </p:nvPr>
        </p:nvSpPr>
        <p:spPr>
          <a:xfrm>
            <a:off x="723901" y="1809750"/>
            <a:ext cx="8661399" cy="3781425"/>
          </a:xfrm>
          <a:prstGeom prst="rect">
            <a:avLst/>
          </a:prstGeom>
          <a:noFill/>
          <a:ln>
            <a:noFill/>
          </a:ln>
        </p:spPr>
        <p:txBody>
          <a:bodyPr lIns="91425" tIns="91425" rIns="91425" bIns="91425" anchor="t" anchorCtr="0"/>
          <a:lstStyle>
            <a:lvl1pPr marL="238125" marR="0" lvl="0" indent="-136525" algn="l" rtl="0">
              <a:lnSpc>
                <a:spcPct val="118750"/>
              </a:lnSpc>
              <a:spcBef>
                <a:spcPts val="1134"/>
              </a:spcBef>
              <a:spcAft>
                <a:spcPts val="0"/>
              </a:spcAft>
              <a:buClr>
                <a:schemeClr val="dk2"/>
              </a:buClr>
              <a:buSzPct val="100000"/>
              <a:buFont typeface="Times New Roman"/>
              <a:buAutoNum type="arabicPeriod"/>
              <a:defRPr sz="1600" b="1" i="0" u="none" strike="noStrike" cap="none">
                <a:solidFill>
                  <a:schemeClr val="dk2"/>
                </a:solidFill>
                <a:latin typeface="Arial"/>
                <a:ea typeface="Arial"/>
                <a:cs typeface="Arial"/>
                <a:sym typeface="Arial"/>
              </a:defRPr>
            </a:lvl1pPr>
            <a:lvl2pPr marL="428625" marR="0" lvl="1" indent="-8572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628650" marR="0" lvl="2" indent="-107950"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Shape 142"/>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18906621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p:bg>
      <p:bgPr>
        <a:solidFill>
          <a:srgbClr val="FFFFFF"/>
        </a:solidFill>
        <a:effectLst/>
      </p:bgPr>
    </p:bg>
    <p:spTree>
      <p:nvGrpSpPr>
        <p:cNvPr id="1" name="Shape 196"/>
        <p:cNvGrpSpPr/>
        <p:nvPr/>
      </p:nvGrpSpPr>
      <p:grpSpPr>
        <a:xfrm>
          <a:off x="0" y="0"/>
          <a:ext cx="0" cy="0"/>
          <a:chOff x="0" y="0"/>
          <a:chExt cx="0" cy="0"/>
        </a:xfrm>
      </p:grpSpPr>
      <p:sp>
        <p:nvSpPr>
          <p:cNvPr id="197" name="Shape 197"/>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18106810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More to Learn">
    <p:bg>
      <p:bgPr>
        <a:solidFill>
          <a:schemeClr val="lt2"/>
        </a:solidFill>
        <a:effectLst/>
      </p:bgPr>
    </p:bg>
    <p:spTree>
      <p:nvGrpSpPr>
        <p:cNvPr id="1" name="Shape 198"/>
        <p:cNvGrpSpPr/>
        <p:nvPr/>
      </p:nvGrpSpPr>
      <p:grpSpPr>
        <a:xfrm>
          <a:off x="0" y="0"/>
          <a:ext cx="0" cy="0"/>
          <a:chOff x="0" y="0"/>
          <a:chExt cx="0" cy="0"/>
        </a:xfrm>
      </p:grpSpPr>
      <p:pic>
        <p:nvPicPr>
          <p:cNvPr id="199" name="Shape 199"/>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200" name="Shape 200"/>
          <p:cNvSpPr txBox="1">
            <a:spLocks noGrp="1"/>
          </p:cNvSpPr>
          <p:nvPr>
            <p:ph type="ctrTitle"/>
          </p:nvPr>
        </p:nvSpPr>
        <p:spPr>
          <a:xfrm>
            <a:off x="3111499" y="2728866"/>
            <a:ext cx="6208899" cy="985884"/>
          </a:xfrm>
          <a:prstGeom prst="rect">
            <a:avLst/>
          </a:prstGeom>
          <a:noFill/>
          <a:ln>
            <a:noFill/>
          </a:ln>
        </p:spPr>
        <p:txBody>
          <a:bodyPr lIns="91425" tIns="91425" rIns="91425" bIns="91425" anchor="b" anchorCtr="0"/>
          <a:lstStyle>
            <a:lvl1pPr marL="0" marR="0" lvl="0" indent="0" algn="ctr"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1" name="Shape 201"/>
          <p:cNvSpPr txBox="1">
            <a:spLocks noGrp="1"/>
          </p:cNvSpPr>
          <p:nvPr>
            <p:ph type="body" idx="1"/>
          </p:nvPr>
        </p:nvSpPr>
        <p:spPr>
          <a:xfrm>
            <a:off x="3124200" y="3829050"/>
            <a:ext cx="6324600" cy="638174"/>
          </a:xfrm>
          <a:prstGeom prst="rect">
            <a:avLst/>
          </a:prstGeom>
          <a:noFill/>
          <a:ln>
            <a:noFill/>
          </a:ln>
        </p:spPr>
        <p:txBody>
          <a:bodyPr lIns="91425" tIns="91425" rIns="91425" bIns="91425" anchor="t" anchorCtr="0"/>
          <a:lstStyle>
            <a:lvl1pPr marL="0" marR="0" lvl="0" indent="0" algn="ctr" rtl="0">
              <a:lnSpc>
                <a:spcPct val="13125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0" marR="0" lvl="1" indent="0" algn="ctr" rtl="0">
              <a:lnSpc>
                <a:spcPct val="131250"/>
              </a:lnSpc>
              <a:spcBef>
                <a:spcPts val="0"/>
              </a:spcBef>
              <a:spcAft>
                <a:spcPts val="0"/>
              </a:spcAft>
              <a:buClr>
                <a:schemeClr val="lt2"/>
              </a:buClr>
              <a:buFont typeface="Arial"/>
              <a:buNone/>
              <a:defRPr sz="1600" b="1" i="0" u="none" strike="noStrike" cap="none">
                <a:solidFill>
                  <a:schemeClr val="lt2"/>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0597557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Final Slide Option1">
    <p:bg>
      <p:bgPr>
        <a:solidFill>
          <a:schemeClr val="lt2"/>
        </a:solidFill>
        <a:effectLst/>
      </p:bgPr>
    </p:bg>
    <p:spTree>
      <p:nvGrpSpPr>
        <p:cNvPr id="1" name="Shape 202"/>
        <p:cNvGrpSpPr/>
        <p:nvPr/>
      </p:nvGrpSpPr>
      <p:grpSpPr>
        <a:xfrm>
          <a:off x="0" y="0"/>
          <a:ext cx="0" cy="0"/>
          <a:chOff x="0" y="0"/>
          <a:chExt cx="0" cy="0"/>
        </a:xfrm>
      </p:grpSpPr>
      <p:pic>
        <p:nvPicPr>
          <p:cNvPr id="203" name="Shape 203"/>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7409769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Final Slide Option2">
    <p:bg>
      <p:bgPr>
        <a:solidFill>
          <a:schemeClr val="lt1"/>
        </a:solidFill>
        <a:effectLst/>
      </p:bgPr>
    </p:bg>
    <p:spTree>
      <p:nvGrpSpPr>
        <p:cNvPr id="1" name="Shape 204"/>
        <p:cNvGrpSpPr/>
        <p:nvPr/>
      </p:nvGrpSpPr>
      <p:grpSpPr>
        <a:xfrm>
          <a:off x="0" y="0"/>
          <a:ext cx="0" cy="0"/>
          <a:chOff x="0" y="0"/>
          <a:chExt cx="0" cy="0"/>
        </a:xfrm>
      </p:grpSpPr>
      <p:pic>
        <p:nvPicPr>
          <p:cNvPr id="205" name="Shape 205"/>
          <p:cNvPicPr preferRelativeResize="0"/>
          <p:nvPr/>
        </p:nvPicPr>
        <p:blipFill rotWithShape="1">
          <a:blip r:embed="rId2">
            <a:alphaModFix/>
          </a:blip>
          <a:srcRect/>
          <a:stretch/>
        </p:blipFill>
        <p:spPr>
          <a:xfrm>
            <a:off x="3867907" y="3558921"/>
            <a:ext cx="4506984" cy="216406"/>
          </a:xfrm>
          <a:prstGeom prst="rect">
            <a:avLst/>
          </a:prstGeom>
          <a:noFill/>
          <a:ln>
            <a:noFill/>
          </a:ln>
        </p:spPr>
      </p:pic>
    </p:spTree>
    <p:extLst>
      <p:ext uri="{BB962C8B-B14F-4D97-AF65-F5344CB8AC3E}">
        <p14:creationId xmlns:p14="http://schemas.microsoft.com/office/powerpoint/2010/main" val="10604016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Final Slide Option3">
    <p:bg>
      <p:bgPr>
        <a:solidFill>
          <a:srgbClr val="595959"/>
        </a:solidFill>
        <a:effectLst/>
      </p:bgPr>
    </p:bg>
    <p:spTree>
      <p:nvGrpSpPr>
        <p:cNvPr id="1" name="Shape 206"/>
        <p:cNvGrpSpPr/>
        <p:nvPr/>
      </p:nvGrpSpPr>
      <p:grpSpPr>
        <a:xfrm>
          <a:off x="0" y="0"/>
          <a:ext cx="0" cy="0"/>
          <a:chOff x="0" y="0"/>
          <a:chExt cx="0" cy="0"/>
        </a:xfrm>
      </p:grpSpPr>
      <p:pic>
        <p:nvPicPr>
          <p:cNvPr id="207" name="Shape 207"/>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3068088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886DDD2-BBAE-4341-BDC1-2E1AD92BE3E6}"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882D17-7BCE-4EE7-AD48-5BEE6AC8F02E}" type="slidenum">
              <a:rPr lang="en-GB" smtClean="0"/>
              <a:t>‹#›</a:t>
            </a:fld>
            <a:endParaRPr lang="en-GB"/>
          </a:p>
        </p:txBody>
      </p:sp>
    </p:spTree>
    <p:extLst>
      <p:ext uri="{BB962C8B-B14F-4D97-AF65-F5344CB8AC3E}">
        <p14:creationId xmlns:p14="http://schemas.microsoft.com/office/powerpoint/2010/main" val="1110804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886DDD2-BBAE-4341-BDC1-2E1AD92BE3E6}"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882D17-7BCE-4EE7-AD48-5BEE6AC8F02E}" type="slidenum">
              <a:rPr lang="en-GB" smtClean="0"/>
              <a:t>‹#›</a:t>
            </a:fld>
            <a:endParaRPr lang="en-GB"/>
          </a:p>
        </p:txBody>
      </p:sp>
    </p:spTree>
    <p:extLst>
      <p:ext uri="{BB962C8B-B14F-4D97-AF65-F5344CB8AC3E}">
        <p14:creationId xmlns:p14="http://schemas.microsoft.com/office/powerpoint/2010/main" val="170125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886DDD2-BBAE-4341-BDC1-2E1AD92BE3E6}" type="datetimeFigureOut">
              <a:rPr lang="en-GB" smtClean="0"/>
              <a:t>31/08/2017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B882D17-7BCE-4EE7-AD48-5BEE6AC8F02E}" type="slidenum">
              <a:rPr lang="en-GB" smtClean="0"/>
              <a:t>‹#›</a:t>
            </a:fld>
            <a:endParaRPr lang="en-GB"/>
          </a:p>
        </p:txBody>
      </p:sp>
    </p:spTree>
    <p:extLst>
      <p:ext uri="{BB962C8B-B14F-4D97-AF65-F5344CB8AC3E}">
        <p14:creationId xmlns:p14="http://schemas.microsoft.com/office/powerpoint/2010/main" val="1620311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886DDD2-BBAE-4341-BDC1-2E1AD92BE3E6}" type="datetimeFigureOut">
              <a:rPr lang="en-GB" smtClean="0"/>
              <a:t>31/08/2017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B882D17-7BCE-4EE7-AD48-5BEE6AC8F02E}" type="slidenum">
              <a:rPr lang="en-GB" smtClean="0"/>
              <a:t>‹#›</a:t>
            </a:fld>
            <a:endParaRPr lang="en-GB"/>
          </a:p>
        </p:txBody>
      </p:sp>
    </p:spTree>
    <p:extLst>
      <p:ext uri="{BB962C8B-B14F-4D97-AF65-F5344CB8AC3E}">
        <p14:creationId xmlns:p14="http://schemas.microsoft.com/office/powerpoint/2010/main" val="2539711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86DDD2-BBAE-4341-BDC1-2E1AD92BE3E6}" type="datetimeFigureOut">
              <a:rPr lang="en-GB" smtClean="0"/>
              <a:t>31/08/2017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B882D17-7BCE-4EE7-AD48-5BEE6AC8F02E}" type="slidenum">
              <a:rPr lang="en-GB" smtClean="0"/>
              <a:t>‹#›</a:t>
            </a:fld>
            <a:endParaRPr lang="en-GB"/>
          </a:p>
        </p:txBody>
      </p:sp>
    </p:spTree>
    <p:extLst>
      <p:ext uri="{BB962C8B-B14F-4D97-AF65-F5344CB8AC3E}">
        <p14:creationId xmlns:p14="http://schemas.microsoft.com/office/powerpoint/2010/main" val="930583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886DDD2-BBAE-4341-BDC1-2E1AD92BE3E6}"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882D17-7BCE-4EE7-AD48-5BEE6AC8F02E}" type="slidenum">
              <a:rPr lang="en-GB" smtClean="0"/>
              <a:t>‹#›</a:t>
            </a:fld>
            <a:endParaRPr lang="en-GB"/>
          </a:p>
        </p:txBody>
      </p:sp>
    </p:spTree>
    <p:extLst>
      <p:ext uri="{BB962C8B-B14F-4D97-AF65-F5344CB8AC3E}">
        <p14:creationId xmlns:p14="http://schemas.microsoft.com/office/powerpoint/2010/main" val="3563525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886DDD2-BBAE-4341-BDC1-2E1AD92BE3E6}"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882D17-7BCE-4EE7-AD48-5BEE6AC8F02E}" type="slidenum">
              <a:rPr lang="en-GB" smtClean="0"/>
              <a:t>‹#›</a:t>
            </a:fld>
            <a:endParaRPr lang="en-GB"/>
          </a:p>
        </p:txBody>
      </p:sp>
    </p:spTree>
    <p:extLst>
      <p:ext uri="{BB962C8B-B14F-4D97-AF65-F5344CB8AC3E}">
        <p14:creationId xmlns:p14="http://schemas.microsoft.com/office/powerpoint/2010/main" val="4211739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86DDD2-BBAE-4341-BDC1-2E1AD92BE3E6}" type="datetimeFigureOut">
              <a:rPr lang="en-GB" smtClean="0"/>
              <a:t>31/08/2017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882D17-7BCE-4EE7-AD48-5BEE6AC8F02E}" type="slidenum">
              <a:rPr lang="en-GB" smtClean="0"/>
              <a:t>‹#›</a:t>
            </a:fld>
            <a:endParaRPr lang="en-GB"/>
          </a:p>
        </p:txBody>
      </p:sp>
    </p:spTree>
    <p:extLst>
      <p:ext uri="{BB962C8B-B14F-4D97-AF65-F5344CB8AC3E}">
        <p14:creationId xmlns:p14="http://schemas.microsoft.com/office/powerpoint/2010/main" val="24682377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Shape 7"/>
          <p:cNvSpPr txBox="1">
            <a:spLocks noGrp="1"/>
          </p:cNvSpPr>
          <p:nvPr>
            <p:ph type="title"/>
          </p:nvPr>
        </p:nvSpPr>
        <p:spPr>
          <a:xfrm>
            <a:off x="721783" y="417600"/>
            <a:ext cx="7977717" cy="90637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1"/>
              </a:buClr>
              <a:buFont typeface="Times New Roman"/>
              <a:buNone/>
              <a:defRPr sz="34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 name="Shape 8"/>
          <p:cNvSpPr txBox="1">
            <a:spLocks noGrp="1"/>
          </p:cNvSpPr>
          <p:nvPr>
            <p:ph type="body" idx="1"/>
          </p:nvPr>
        </p:nvSpPr>
        <p:spPr>
          <a:xfrm>
            <a:off x="713199" y="1704975"/>
            <a:ext cx="8001507" cy="4285174"/>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chemeClr val="dk1"/>
              </a:buClr>
              <a:buFont typeface="Arial"/>
              <a:buNone/>
              <a:defRPr sz="1600" b="0" i="0" u="none" strike="noStrike" cap="none">
                <a:solidFill>
                  <a:schemeClr val="dk1"/>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Shape 9"/>
          <p:cNvCxnSpPr/>
          <p:nvPr/>
        </p:nvCxnSpPr>
        <p:spPr>
          <a:xfrm>
            <a:off x="11286723" y="6504781"/>
            <a:ext cx="0" cy="86399"/>
          </a:xfrm>
          <a:prstGeom prst="straightConnector1">
            <a:avLst/>
          </a:prstGeom>
          <a:noFill/>
          <a:ln w="9525" cap="flat" cmpd="sng">
            <a:solidFill>
              <a:schemeClr val="lt2"/>
            </a:solidFill>
            <a:prstDash val="solid"/>
            <a:round/>
            <a:headEnd type="none" w="med" len="med"/>
            <a:tailEnd type="none" w="med" len="med"/>
          </a:ln>
        </p:spPr>
      </p:cxnSp>
      <p:sp>
        <p:nvSpPr>
          <p:cNvPr id="10" name="Shape 10"/>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pic>
        <p:nvPicPr>
          <p:cNvPr id="11" name="Shape 11"/>
          <p:cNvPicPr preferRelativeResize="0"/>
          <p:nvPr/>
        </p:nvPicPr>
        <p:blipFill rotWithShape="1">
          <a:blip r:embed="rId17">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1453683748"/>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ctrTitle"/>
          </p:nvPr>
        </p:nvSpPr>
        <p:spPr>
          <a:xfrm>
            <a:off x="3090965" y="2334828"/>
            <a:ext cx="6296399" cy="2263806"/>
          </a:xfrm>
          <a:prstGeom prst="rect">
            <a:avLst/>
          </a:prstGeom>
          <a:noFill/>
          <a:ln>
            <a:noFill/>
          </a:ln>
        </p:spPr>
        <p:txBody>
          <a:bodyPr lIns="0" tIns="0" rIns="0" bIns="0" anchor="ctr" anchorCtr="0">
            <a:noAutofit/>
          </a:bodyPr>
          <a:lstStyle/>
          <a:p>
            <a:pPr>
              <a:lnSpc>
                <a:spcPct val="100000"/>
              </a:lnSpc>
              <a:buSzPct val="25000"/>
            </a:pPr>
            <a:r>
              <a:rPr lang="en-GB" sz="6000"/>
              <a:t>Week </a:t>
            </a:r>
            <a:r>
              <a:rPr lang="en-GB" sz="6000" smtClean="0"/>
              <a:t>4 </a:t>
            </a:r>
            <a:r>
              <a:rPr lang="en-GB" sz="6000"/>
              <a:t>– </a:t>
            </a:r>
            <a:br>
              <a:rPr lang="en-GB" sz="6000"/>
            </a:br>
            <a:r>
              <a:rPr lang="en-GB" sz="6000"/>
              <a:t>Loaded </a:t>
            </a:r>
            <a:r>
              <a:rPr lang="en-GB" sz="6000" dirty="0"/>
              <a:t>language</a:t>
            </a:r>
            <a:r>
              <a:rPr lang="en-GB" sz="3600" dirty="0"/>
              <a:t/>
            </a:r>
            <a:br>
              <a:rPr lang="en-GB" sz="3600" dirty="0"/>
            </a:br>
            <a:r>
              <a:rPr lang="en-GB" sz="3600" dirty="0"/>
              <a:t/>
            </a:r>
            <a:br>
              <a:rPr lang="en-GB" sz="3600" dirty="0"/>
            </a:br>
            <a:endParaRPr lang="en-GB" dirty="0"/>
          </a:p>
        </p:txBody>
      </p:sp>
    </p:spTree>
    <p:extLst>
      <p:ext uri="{BB962C8B-B14F-4D97-AF65-F5344CB8AC3E}">
        <p14:creationId xmlns:p14="http://schemas.microsoft.com/office/powerpoint/2010/main" val="1331169580"/>
      </p:ext>
    </p:extLst>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62923"/>
          </a:xfrm>
        </p:spPr>
        <p:txBody>
          <a:bodyPr>
            <a:normAutofit fontScale="90000"/>
          </a:bodyPr>
          <a:lstStyle/>
          <a:p>
            <a:r>
              <a:rPr lang="en-GB" b="1" dirty="0"/>
              <a:t>Answers</a:t>
            </a:r>
          </a:p>
        </p:txBody>
      </p:sp>
      <p:sp>
        <p:nvSpPr>
          <p:cNvPr id="3" name="Content Placeholder 2"/>
          <p:cNvSpPr>
            <a:spLocks noGrp="1"/>
          </p:cNvSpPr>
          <p:nvPr>
            <p:ph idx="1"/>
          </p:nvPr>
        </p:nvSpPr>
        <p:spPr>
          <a:xfrm>
            <a:off x="286603" y="1228299"/>
            <a:ext cx="11505063" cy="4948664"/>
          </a:xfrm>
        </p:spPr>
        <p:txBody>
          <a:bodyPr>
            <a:normAutofit/>
          </a:bodyPr>
          <a:lstStyle/>
          <a:p>
            <a:pPr marL="514350" indent="-514350">
              <a:buAutoNum type="arabicPeriod"/>
            </a:pPr>
            <a:r>
              <a:rPr lang="en-GB" b="1" dirty="0"/>
              <a:t>According to the first paragraph, what was alcohol blamed for causing? </a:t>
            </a:r>
            <a:r>
              <a:rPr lang="en-GB" b="1" dirty="0">
                <a:solidFill>
                  <a:srgbClr val="7030A0"/>
                </a:solidFill>
              </a:rPr>
              <a:t>Violence, poverty and poor health</a:t>
            </a:r>
            <a:endParaRPr lang="en-GB" b="1" dirty="0"/>
          </a:p>
          <a:p>
            <a:pPr marL="514350" indent="-514350">
              <a:buAutoNum type="arabicPeriod"/>
            </a:pPr>
            <a:r>
              <a:rPr lang="en-GB" b="1" dirty="0"/>
              <a:t>In what year did Prohibition become a national law? </a:t>
            </a:r>
            <a:r>
              <a:rPr lang="en-GB" b="1" dirty="0">
                <a:solidFill>
                  <a:srgbClr val="7030A0"/>
                </a:solidFill>
              </a:rPr>
              <a:t>1920</a:t>
            </a:r>
            <a:endParaRPr lang="en-GB" b="1" dirty="0"/>
          </a:p>
          <a:p>
            <a:pPr marL="514350" indent="-514350">
              <a:buAutoNum type="arabicPeriod"/>
            </a:pPr>
            <a:r>
              <a:rPr lang="en-GB" b="1" dirty="0"/>
              <a:t>According to the extract, which three neighbours of the USA were producing alcohol during the era of Prohibition? </a:t>
            </a:r>
            <a:r>
              <a:rPr lang="en-GB" b="1" dirty="0">
                <a:solidFill>
                  <a:srgbClr val="7030A0"/>
                </a:solidFill>
              </a:rPr>
              <a:t>Mexico, Canada and the Caribbean</a:t>
            </a:r>
            <a:endParaRPr lang="en-GB" b="1" dirty="0"/>
          </a:p>
          <a:p>
            <a:pPr marL="514350" indent="-514350">
              <a:buAutoNum type="arabicPeriod"/>
            </a:pPr>
            <a:r>
              <a:rPr lang="en-GB" b="1" dirty="0"/>
              <a:t>According to the extract, why did people want the law to be repealed? </a:t>
            </a:r>
            <a:r>
              <a:rPr lang="en-GB" b="1" dirty="0">
                <a:solidFill>
                  <a:srgbClr val="7030A0"/>
                </a:solidFill>
              </a:rPr>
              <a:t>Due to smuggling, people believed that Prohibition was causing more crime than drinking alcohol did.</a:t>
            </a:r>
            <a:endParaRPr lang="en-GB" b="1" dirty="0"/>
          </a:p>
          <a:p>
            <a:pPr marL="514350" indent="-514350">
              <a:buAutoNum type="arabicPeriod"/>
            </a:pPr>
            <a:r>
              <a:rPr lang="en-GB" b="1" dirty="0"/>
              <a:t>‘Mississippi was the first state to fully repeal Prohibition’ – true or false? </a:t>
            </a:r>
            <a:r>
              <a:rPr lang="en-GB" b="1" dirty="0">
                <a:solidFill>
                  <a:srgbClr val="7030A0"/>
                </a:solidFill>
              </a:rPr>
              <a:t>False. Mississippi did not completely repeal the law until 1966.</a:t>
            </a:r>
            <a:endParaRPr lang="en-GB" b="1" dirty="0"/>
          </a:p>
          <a:p>
            <a:pPr marL="514350" indent="-514350">
              <a:buAutoNum type="arabicPeriod"/>
            </a:pPr>
            <a:endParaRPr lang="en-GB" b="1" dirty="0"/>
          </a:p>
          <a:p>
            <a:pPr marL="514350" indent="-514350">
              <a:buAutoNum type="arabicPeriod"/>
            </a:pPr>
            <a:endParaRPr lang="en-GB" b="1" dirty="0"/>
          </a:p>
          <a:p>
            <a:pPr marL="514350" indent="-514350">
              <a:buAutoNum type="arabicPeriod"/>
            </a:pPr>
            <a:endParaRPr lang="en-GB" b="1" dirty="0"/>
          </a:p>
          <a:p>
            <a:pPr marL="514350" indent="-514350">
              <a:buAutoNum type="arabicPeriod"/>
            </a:pPr>
            <a:endParaRPr lang="en-GB" b="1" dirty="0"/>
          </a:p>
          <a:p>
            <a:pPr marL="514350" indent="-514350">
              <a:buAutoNum type="arabicPeriod"/>
            </a:pPr>
            <a:endParaRPr lang="en-GB" b="1" dirty="0"/>
          </a:p>
          <a:p>
            <a:endParaRPr lang="en-GB" b="1" dirty="0"/>
          </a:p>
        </p:txBody>
      </p:sp>
      <p:pic>
        <p:nvPicPr>
          <p:cNvPr id="4" name="Picture 3">
            <a:extLst>
              <a:ext uri="{FF2B5EF4-FFF2-40B4-BE49-F238E27FC236}">
                <a16:creationId xmlns="" xmlns:a16="http://schemas.microsoft.com/office/drawing/2014/main" id="{45B8EA0A-E570-46B1-87E3-9FBEEF93A8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39132"/>
            <a:ext cx="1447786" cy="561104"/>
          </a:xfrm>
          <a:prstGeom prst="rect">
            <a:avLst/>
          </a:prstGeom>
        </p:spPr>
      </p:pic>
    </p:spTree>
    <p:extLst>
      <p:ext uri="{BB962C8B-B14F-4D97-AF65-F5344CB8AC3E}">
        <p14:creationId xmlns:p14="http://schemas.microsoft.com/office/powerpoint/2010/main" val="478919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824" y="160408"/>
            <a:ext cx="10515600" cy="781287"/>
          </a:xfrm>
        </p:spPr>
        <p:txBody>
          <a:bodyPr/>
          <a:lstStyle/>
          <a:p>
            <a:r>
              <a:rPr lang="en-GB" sz="4000" b="1" dirty="0"/>
              <a:t>Loaded language</a:t>
            </a:r>
          </a:p>
        </p:txBody>
      </p:sp>
      <p:sp>
        <p:nvSpPr>
          <p:cNvPr id="3" name="Content Placeholder 2"/>
          <p:cNvSpPr>
            <a:spLocks noGrp="1"/>
          </p:cNvSpPr>
          <p:nvPr>
            <p:ph idx="1"/>
          </p:nvPr>
        </p:nvSpPr>
        <p:spPr>
          <a:xfrm>
            <a:off x="387824" y="1260628"/>
            <a:ext cx="10515600" cy="4898579"/>
          </a:xfrm>
        </p:spPr>
        <p:txBody>
          <a:bodyPr/>
          <a:lstStyle/>
          <a:p>
            <a:r>
              <a:rPr lang="en-GB" dirty="0"/>
              <a:t>In 1952, Noah Sweat, Jr., a lawmaker from Mississippi, made a speech about whether or not Mississippi should continue to uphold the Prohibition laws.</a:t>
            </a:r>
          </a:p>
          <a:p>
            <a:r>
              <a:rPr lang="en-GB" dirty="0"/>
              <a:t>His speech is famous for using a lot of loaded language. </a:t>
            </a:r>
          </a:p>
          <a:p>
            <a:r>
              <a:rPr lang="en-GB" dirty="0"/>
              <a:t>In pairs, look at Sweat’s speech and identify how he uses language to manipulate and influence his audience.</a:t>
            </a:r>
          </a:p>
          <a:p>
            <a:r>
              <a:rPr lang="en-GB" dirty="0"/>
              <a:t>What do you think Sweat’s views on alcohol are?</a:t>
            </a:r>
          </a:p>
          <a:p>
            <a:r>
              <a:rPr lang="en-GB" dirty="0"/>
              <a:t>Do you think he supported the extension of the ban or the repeal?  Fully justify your answer.</a:t>
            </a:r>
          </a:p>
          <a:p>
            <a:pPr marL="0" indent="0">
              <a:buNone/>
            </a:pPr>
            <a:endParaRPr lang="en-GB" dirty="0"/>
          </a:p>
        </p:txBody>
      </p:sp>
      <p:pic>
        <p:nvPicPr>
          <p:cNvPr id="4" name="Picture 3">
            <a:extLst>
              <a:ext uri="{FF2B5EF4-FFF2-40B4-BE49-F238E27FC236}">
                <a16:creationId xmlns="" xmlns:a16="http://schemas.microsoft.com/office/drawing/2014/main" id="{DDFA3A2B-045E-4208-8720-1EB50D66F9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39132"/>
            <a:ext cx="1447786" cy="561104"/>
          </a:xfrm>
          <a:prstGeom prst="rect">
            <a:avLst/>
          </a:prstGeom>
        </p:spPr>
      </p:pic>
    </p:spTree>
    <p:extLst>
      <p:ext uri="{BB962C8B-B14F-4D97-AF65-F5344CB8AC3E}">
        <p14:creationId xmlns:p14="http://schemas.microsoft.com/office/powerpoint/2010/main" val="1474213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3681" y="864695"/>
            <a:ext cx="10813001" cy="5877299"/>
          </a:xfrm>
        </p:spPr>
        <p:txBody>
          <a:bodyPr>
            <a:noAutofit/>
          </a:bodyPr>
          <a:lstStyle/>
          <a:p>
            <a:pPr marL="0" indent="0">
              <a:lnSpc>
                <a:spcPct val="100000"/>
              </a:lnSpc>
              <a:buNone/>
            </a:pPr>
            <a:r>
              <a:rPr lang="en-GB" sz="1900" dirty="0"/>
              <a:t>My friends, I had not intended to discuss this controversial subject at this particular time. However, I want you to know that I do not shun controversy. On the contrary, I will take a stand on any issue at any time, regardless of how fraught with controversy it might be. You have asked me how I feel about whisky. All right, here is how I feel about whisky:</a:t>
            </a:r>
          </a:p>
          <a:p>
            <a:pPr marL="0" indent="0">
              <a:lnSpc>
                <a:spcPct val="100000"/>
              </a:lnSpc>
              <a:buNone/>
            </a:pPr>
            <a:r>
              <a:rPr lang="en-GB" sz="1900" dirty="0"/>
              <a:t>If when you say whisky you mean the devil's brew, the poison scourge, the bloody monster, that defiles innocence, dethrones reason, destroys the home, creates misery and poverty, yea, literally takes the bread from the mouths of little children; if you mean the evil drink that topples the Christian man and woman from the pinnacle of righteous, gracious living into the bottomless pit of degradation, and despair, and shame and helplessness, and hopelessness, then certainly I am against it.</a:t>
            </a:r>
          </a:p>
          <a:p>
            <a:pPr marL="0" indent="0">
              <a:lnSpc>
                <a:spcPct val="100000"/>
              </a:lnSpc>
              <a:buNone/>
            </a:pPr>
            <a:r>
              <a:rPr lang="en-GB" sz="1900" dirty="0"/>
              <a:t>But, if when you say whisky you mean the oil of conversation, the philosophic wine, the ale that is consumed when good fellows get together, that puts a song in their hearts and laughter on their lips, and the warm glow of contentment in their eyes; if you mean Christmas cheer; if you mean the stimulating drink that puts the spring in the old gentleman's step on a frosty, crispy morning; if you mean the drink which enables a man to magnify his joy, and his happiness, and to forget, if only for a little while, life's great tragedies, and heartaches, and sorrows; if you mean that drink, the sale of which pours into our treasuries untold millions of dollars, which are used to provide tender care for our little crippled children, our blind, our deaf, our dumb, our pitiful aged and infirm; to build highways and hospitals and schools, then certainly I am for it.</a:t>
            </a:r>
          </a:p>
          <a:p>
            <a:pPr marL="0" indent="0">
              <a:lnSpc>
                <a:spcPct val="100000"/>
              </a:lnSpc>
              <a:buNone/>
            </a:pPr>
            <a:r>
              <a:rPr lang="en-GB" sz="1900" dirty="0"/>
              <a:t>This is my stand. I will not retreat from it. I will not compromise.</a:t>
            </a:r>
          </a:p>
        </p:txBody>
      </p:sp>
      <p:sp>
        <p:nvSpPr>
          <p:cNvPr id="4" name="TextBox 3"/>
          <p:cNvSpPr txBox="1"/>
          <p:nvPr/>
        </p:nvSpPr>
        <p:spPr>
          <a:xfrm>
            <a:off x="603681" y="218364"/>
            <a:ext cx="9482015" cy="646331"/>
          </a:xfrm>
          <a:prstGeom prst="rect">
            <a:avLst/>
          </a:prstGeom>
          <a:noFill/>
        </p:spPr>
        <p:txBody>
          <a:bodyPr wrap="square" rtlCol="0">
            <a:spAutoFit/>
          </a:bodyPr>
          <a:lstStyle/>
          <a:p>
            <a:r>
              <a:rPr lang="en-GB" sz="3600" b="1" dirty="0"/>
              <a:t>The full speech</a:t>
            </a:r>
          </a:p>
        </p:txBody>
      </p:sp>
      <p:pic>
        <p:nvPicPr>
          <p:cNvPr id="5" name="Picture 4">
            <a:extLst>
              <a:ext uri="{FF2B5EF4-FFF2-40B4-BE49-F238E27FC236}">
                <a16:creationId xmlns="" xmlns:a16="http://schemas.microsoft.com/office/drawing/2014/main" id="{8A29D229-5286-4050-AC65-CD65FF7914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180890"/>
            <a:ext cx="1447786" cy="561104"/>
          </a:xfrm>
          <a:prstGeom prst="rect">
            <a:avLst/>
          </a:prstGeom>
        </p:spPr>
      </p:pic>
    </p:spTree>
    <p:extLst>
      <p:ext uri="{BB962C8B-B14F-4D97-AF65-F5344CB8AC3E}">
        <p14:creationId xmlns:p14="http://schemas.microsoft.com/office/powerpoint/2010/main" val="24013824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The power of a list</a:t>
            </a:r>
          </a:p>
        </p:txBody>
      </p:sp>
      <p:sp>
        <p:nvSpPr>
          <p:cNvPr id="3" name="Content Placeholder 2"/>
          <p:cNvSpPr>
            <a:spLocks noGrp="1"/>
          </p:cNvSpPr>
          <p:nvPr>
            <p:ph idx="1"/>
          </p:nvPr>
        </p:nvSpPr>
        <p:spPr/>
        <p:txBody>
          <a:bodyPr/>
          <a:lstStyle/>
          <a:p>
            <a:r>
              <a:rPr lang="en-GB" b="1" dirty="0"/>
              <a:t>Sweat chooses to adopt the structural device of a list in his speech.</a:t>
            </a:r>
          </a:p>
          <a:p>
            <a:r>
              <a:rPr lang="en-GB" b="1" dirty="0"/>
              <a:t>What effect does this have on the reader?</a:t>
            </a:r>
          </a:p>
          <a:p>
            <a:r>
              <a:rPr lang="en-GB" b="1" dirty="0"/>
              <a:t>How does the use of lists help to engage the reader and keep them interested in what Sweat has to say?</a:t>
            </a:r>
          </a:p>
          <a:p>
            <a:r>
              <a:rPr lang="en-GB" b="1" dirty="0"/>
              <a:t>How might the use of lists help to convey Sweat’s point of view?</a:t>
            </a:r>
          </a:p>
        </p:txBody>
      </p:sp>
      <p:pic>
        <p:nvPicPr>
          <p:cNvPr id="4" name="Picture 3">
            <a:extLst>
              <a:ext uri="{FF2B5EF4-FFF2-40B4-BE49-F238E27FC236}">
                <a16:creationId xmlns="" xmlns:a16="http://schemas.microsoft.com/office/drawing/2014/main" id="{39B48518-B10C-4C62-9EA4-7693D42278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39132"/>
            <a:ext cx="1447786" cy="561104"/>
          </a:xfrm>
          <a:prstGeom prst="rect">
            <a:avLst/>
          </a:prstGeom>
        </p:spPr>
      </p:pic>
    </p:spTree>
    <p:extLst>
      <p:ext uri="{BB962C8B-B14F-4D97-AF65-F5344CB8AC3E}">
        <p14:creationId xmlns:p14="http://schemas.microsoft.com/office/powerpoint/2010/main" val="7061990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9788" y="365126"/>
            <a:ext cx="10515600" cy="481036"/>
          </a:xfrm>
        </p:spPr>
        <p:txBody>
          <a:bodyPr>
            <a:normAutofit fontScale="90000"/>
          </a:bodyPr>
          <a:lstStyle/>
          <a:p>
            <a:r>
              <a:rPr lang="en-GB" b="1" dirty="0"/>
              <a:t>Language and structure glossary</a:t>
            </a:r>
          </a:p>
        </p:txBody>
      </p:sp>
      <p:sp>
        <p:nvSpPr>
          <p:cNvPr id="5" name="Text Placeholder 4"/>
          <p:cNvSpPr>
            <a:spLocks noGrp="1"/>
          </p:cNvSpPr>
          <p:nvPr>
            <p:ph type="body" idx="1"/>
          </p:nvPr>
        </p:nvSpPr>
        <p:spPr>
          <a:xfrm>
            <a:off x="839788" y="914330"/>
            <a:ext cx="5157787" cy="823912"/>
          </a:xfrm>
        </p:spPr>
        <p:txBody>
          <a:bodyPr/>
          <a:lstStyle/>
          <a:p>
            <a:r>
              <a:rPr lang="en-GB" dirty="0"/>
              <a:t>Language</a:t>
            </a:r>
          </a:p>
        </p:txBody>
      </p:sp>
      <p:sp>
        <p:nvSpPr>
          <p:cNvPr id="6" name="Content Placeholder 5"/>
          <p:cNvSpPr>
            <a:spLocks noGrp="1"/>
          </p:cNvSpPr>
          <p:nvPr>
            <p:ph sz="half" idx="2"/>
          </p:nvPr>
        </p:nvSpPr>
        <p:spPr>
          <a:xfrm>
            <a:off x="839788" y="1910687"/>
            <a:ext cx="5157787" cy="4278976"/>
          </a:xfrm>
        </p:spPr>
        <p:txBody>
          <a:bodyPr/>
          <a:lstStyle/>
          <a:p>
            <a:r>
              <a:rPr lang="en-GB" dirty="0"/>
              <a:t>Loaded language</a:t>
            </a:r>
          </a:p>
          <a:p>
            <a:r>
              <a:rPr lang="en-GB" dirty="0"/>
              <a:t>Pun</a:t>
            </a:r>
          </a:p>
          <a:p>
            <a:r>
              <a:rPr lang="en-GB" dirty="0"/>
              <a:t>Direct address</a:t>
            </a:r>
          </a:p>
          <a:p>
            <a:endParaRPr lang="en-GB" dirty="0"/>
          </a:p>
          <a:p>
            <a:endParaRPr lang="en-GB" dirty="0"/>
          </a:p>
        </p:txBody>
      </p:sp>
      <p:sp>
        <p:nvSpPr>
          <p:cNvPr id="7" name="Text Placeholder 6"/>
          <p:cNvSpPr>
            <a:spLocks noGrp="1"/>
          </p:cNvSpPr>
          <p:nvPr>
            <p:ph type="body" sz="quarter" idx="3"/>
          </p:nvPr>
        </p:nvSpPr>
        <p:spPr>
          <a:xfrm>
            <a:off x="6172200" y="914330"/>
            <a:ext cx="5183188" cy="823912"/>
          </a:xfrm>
        </p:spPr>
        <p:txBody>
          <a:bodyPr/>
          <a:lstStyle/>
          <a:p>
            <a:r>
              <a:rPr lang="en-GB" dirty="0"/>
              <a:t>Structure</a:t>
            </a:r>
          </a:p>
        </p:txBody>
      </p:sp>
      <p:sp>
        <p:nvSpPr>
          <p:cNvPr id="8" name="Content Placeholder 7"/>
          <p:cNvSpPr>
            <a:spLocks noGrp="1"/>
          </p:cNvSpPr>
          <p:nvPr>
            <p:ph sz="quarter" idx="4"/>
          </p:nvPr>
        </p:nvSpPr>
        <p:spPr>
          <a:xfrm>
            <a:off x="6172200" y="1910687"/>
            <a:ext cx="5183188" cy="4278976"/>
          </a:xfrm>
        </p:spPr>
        <p:txBody>
          <a:bodyPr/>
          <a:lstStyle/>
          <a:p>
            <a:r>
              <a:rPr lang="en-GB" dirty="0"/>
              <a:t>List</a:t>
            </a:r>
          </a:p>
          <a:p>
            <a:r>
              <a:rPr lang="en-GB" dirty="0"/>
              <a:t>Imperative sentence structure</a:t>
            </a:r>
          </a:p>
          <a:p>
            <a:r>
              <a:rPr lang="en-GB" dirty="0"/>
              <a:t>Rhetorical question</a:t>
            </a:r>
          </a:p>
          <a:p>
            <a:endParaRPr lang="en-GB" dirty="0"/>
          </a:p>
        </p:txBody>
      </p:sp>
      <p:pic>
        <p:nvPicPr>
          <p:cNvPr id="9" name="Picture 8">
            <a:extLst>
              <a:ext uri="{FF2B5EF4-FFF2-40B4-BE49-F238E27FC236}">
                <a16:creationId xmlns="" xmlns:a16="http://schemas.microsoft.com/office/drawing/2014/main" id="{BBE78B2C-72D0-4105-8609-09D48FF4AB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39132"/>
            <a:ext cx="1447786" cy="561104"/>
          </a:xfrm>
          <a:prstGeom prst="rect">
            <a:avLst/>
          </a:prstGeom>
        </p:spPr>
      </p:pic>
    </p:spTree>
    <p:extLst>
      <p:ext uri="{BB962C8B-B14F-4D97-AF65-F5344CB8AC3E}">
        <p14:creationId xmlns:p14="http://schemas.microsoft.com/office/powerpoint/2010/main" val="3043325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729" y="365125"/>
            <a:ext cx="10917071" cy="1325563"/>
          </a:xfrm>
        </p:spPr>
        <p:txBody>
          <a:bodyPr>
            <a:normAutofit fontScale="90000"/>
          </a:bodyPr>
          <a:lstStyle/>
          <a:p>
            <a:r>
              <a:rPr lang="en-GB" b="1" dirty="0"/>
              <a:t>Protesting</a:t>
            </a:r>
            <a:br>
              <a:rPr lang="en-GB" b="1" dirty="0"/>
            </a:br>
            <a:r>
              <a:rPr lang="en-GB" sz="3100" b="1" dirty="0">
                <a:latin typeface="+mn-lt"/>
              </a:rPr>
              <a:t>Based on the language on these placards, can you identify the ideas or views of the holders?</a:t>
            </a:r>
          </a:p>
        </p:txBody>
      </p:sp>
      <p:sp>
        <p:nvSpPr>
          <p:cNvPr id="8" name="TextBox 7"/>
          <p:cNvSpPr txBox="1"/>
          <p:nvPr/>
        </p:nvSpPr>
        <p:spPr>
          <a:xfrm>
            <a:off x="436729" y="5691116"/>
            <a:ext cx="11514749" cy="523220"/>
          </a:xfrm>
          <a:prstGeom prst="rect">
            <a:avLst/>
          </a:prstGeom>
          <a:noFill/>
        </p:spPr>
        <p:txBody>
          <a:bodyPr wrap="square" rtlCol="0">
            <a:spAutoFit/>
          </a:bodyPr>
          <a:lstStyle/>
          <a:p>
            <a:r>
              <a:rPr lang="en-GB" sz="2800" b="1" dirty="0">
                <a:ea typeface="+mj-ea"/>
                <a:cs typeface="+mj-cs"/>
              </a:rPr>
              <a:t>What is implied about the situations the protestors are arguing against?</a:t>
            </a:r>
          </a:p>
        </p:txBody>
      </p:sp>
      <p:pic>
        <p:nvPicPr>
          <p:cNvPr id="9" name="Picture 8">
            <a:extLst>
              <a:ext uri="{FF2B5EF4-FFF2-40B4-BE49-F238E27FC236}">
                <a16:creationId xmlns="" xmlns:a16="http://schemas.microsoft.com/office/drawing/2014/main"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29907" y="6193091"/>
            <a:ext cx="1447786" cy="561104"/>
          </a:xfrm>
          <a:prstGeom prst="rect">
            <a:avLst/>
          </a:prstGeom>
        </p:spPr>
      </p:pic>
      <p:sp>
        <p:nvSpPr>
          <p:cNvPr id="11" name="Content Placeholder 10">
            <a:extLst>
              <a:ext uri="{FF2B5EF4-FFF2-40B4-BE49-F238E27FC236}">
                <a16:creationId xmlns="" xmlns:a16="http://schemas.microsoft.com/office/drawing/2014/main" id="{5B543944-2205-4993-ABCF-27D9D73AB0F1}"/>
              </a:ext>
            </a:extLst>
          </p:cNvPr>
          <p:cNvSpPr>
            <a:spLocks noGrp="1"/>
          </p:cNvSpPr>
          <p:nvPr>
            <p:ph idx="1"/>
          </p:nvPr>
        </p:nvSpPr>
        <p:spPr>
          <a:xfrm>
            <a:off x="1721519" y="2212748"/>
            <a:ext cx="7677124" cy="553999"/>
          </a:xfrm>
          <a:ln>
            <a:solidFill>
              <a:schemeClr val="tx1"/>
            </a:solidFill>
          </a:ln>
        </p:spPr>
        <p:txBody>
          <a:bodyPr>
            <a:normAutofit/>
          </a:bodyPr>
          <a:lstStyle/>
          <a:p>
            <a:pPr marL="0" indent="0">
              <a:buNone/>
            </a:pPr>
            <a:r>
              <a:rPr lang="en-GB" dirty="0">
                <a:latin typeface="Rockwell Extra Bold" panose="02060903040505020403" pitchFamily="18" charset="0"/>
              </a:rPr>
              <a:t>PUTIN: STOP JAILING FREE SPEECH</a:t>
            </a:r>
          </a:p>
        </p:txBody>
      </p:sp>
      <p:sp>
        <p:nvSpPr>
          <p:cNvPr id="12" name="Rectangle 11">
            <a:extLst>
              <a:ext uri="{FF2B5EF4-FFF2-40B4-BE49-F238E27FC236}">
                <a16:creationId xmlns="" xmlns:a16="http://schemas.microsoft.com/office/drawing/2014/main" id="{FF33C2E0-058F-4B6F-95F6-7A921B32DDBF}"/>
              </a:ext>
            </a:extLst>
          </p:cNvPr>
          <p:cNvSpPr/>
          <p:nvPr/>
        </p:nvSpPr>
        <p:spPr>
          <a:xfrm>
            <a:off x="6979534" y="3230062"/>
            <a:ext cx="3495554" cy="1384995"/>
          </a:xfrm>
          <a:prstGeom prst="rect">
            <a:avLst/>
          </a:prstGeom>
          <a:ln>
            <a:solidFill>
              <a:schemeClr val="tx1"/>
            </a:solidFill>
          </a:ln>
        </p:spPr>
        <p:txBody>
          <a:bodyPr wrap="square">
            <a:spAutoFit/>
          </a:bodyPr>
          <a:lstStyle/>
          <a:p>
            <a:r>
              <a:rPr lang="en-GB" sz="2800" dirty="0"/>
              <a:t>LEAVE THE CUTTING TO THE SURGEONS. </a:t>
            </a:r>
          </a:p>
          <a:p>
            <a:r>
              <a:rPr lang="en-GB" sz="2800" dirty="0"/>
              <a:t>PROTECT </a:t>
            </a:r>
            <a:r>
              <a:rPr lang="en-GB" sz="2800" u="sng" dirty="0"/>
              <a:t>YOUR</a:t>
            </a:r>
            <a:r>
              <a:rPr lang="en-GB" sz="2800" dirty="0"/>
              <a:t> NHS.</a:t>
            </a:r>
          </a:p>
        </p:txBody>
      </p:sp>
      <p:sp>
        <p:nvSpPr>
          <p:cNvPr id="13" name="Rectangle 12">
            <a:extLst>
              <a:ext uri="{FF2B5EF4-FFF2-40B4-BE49-F238E27FC236}">
                <a16:creationId xmlns="" xmlns:a16="http://schemas.microsoft.com/office/drawing/2014/main" id="{16A7ECBF-6CB5-4E3C-AE04-3D2FACEB4959}"/>
              </a:ext>
            </a:extLst>
          </p:cNvPr>
          <p:cNvSpPr/>
          <p:nvPr/>
        </p:nvSpPr>
        <p:spPr>
          <a:xfrm>
            <a:off x="929832" y="3473473"/>
            <a:ext cx="3549571" cy="1200329"/>
          </a:xfrm>
          <a:prstGeom prst="rect">
            <a:avLst/>
          </a:prstGeom>
          <a:ln>
            <a:solidFill>
              <a:schemeClr val="tx1"/>
            </a:solidFill>
          </a:ln>
        </p:spPr>
        <p:txBody>
          <a:bodyPr wrap="square">
            <a:spAutoFit/>
          </a:bodyPr>
          <a:lstStyle/>
          <a:p>
            <a:r>
              <a:rPr lang="en-GB" sz="2400" dirty="0">
                <a:latin typeface="Britannic Bold" panose="020B0903060703020204" pitchFamily="34" charset="0"/>
              </a:rPr>
              <a:t>WHY IS THERE ALWAYS MONEY FOR WAR BUT NOT FOR EDUCATION?</a:t>
            </a:r>
          </a:p>
        </p:txBody>
      </p:sp>
    </p:spTree>
    <p:extLst>
      <p:ext uri="{BB962C8B-B14F-4D97-AF65-F5344CB8AC3E}">
        <p14:creationId xmlns:p14="http://schemas.microsoft.com/office/powerpoint/2010/main" val="2918182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729" y="365125"/>
            <a:ext cx="7977429" cy="1325563"/>
          </a:xfrm>
        </p:spPr>
        <p:txBody>
          <a:bodyPr>
            <a:normAutofit/>
          </a:bodyPr>
          <a:lstStyle/>
          <a:p>
            <a:r>
              <a:rPr lang="en-GB" sz="2800" b="1" dirty="0">
                <a:latin typeface="+mn-lt"/>
              </a:rPr>
              <a:t>Based on the language of the placard, rather than the design, which placard is the most effective?</a:t>
            </a:r>
            <a:br>
              <a:rPr lang="en-GB" sz="2800" b="1" dirty="0">
                <a:latin typeface="+mn-lt"/>
              </a:rPr>
            </a:br>
            <a:r>
              <a:rPr lang="en-GB" sz="2800" b="1" dirty="0">
                <a:latin typeface="+mn-lt"/>
              </a:rPr>
              <a:t>Why?</a:t>
            </a:r>
          </a:p>
        </p:txBody>
      </p:sp>
      <p:sp>
        <p:nvSpPr>
          <p:cNvPr id="8" name="TextBox 7"/>
          <p:cNvSpPr txBox="1"/>
          <p:nvPr/>
        </p:nvSpPr>
        <p:spPr>
          <a:xfrm>
            <a:off x="436729" y="5691116"/>
            <a:ext cx="11514749" cy="954107"/>
          </a:xfrm>
          <a:prstGeom prst="rect">
            <a:avLst/>
          </a:prstGeom>
          <a:noFill/>
        </p:spPr>
        <p:txBody>
          <a:bodyPr wrap="square" rtlCol="0">
            <a:spAutoFit/>
          </a:bodyPr>
          <a:lstStyle/>
          <a:p>
            <a:r>
              <a:rPr lang="en-GB" sz="2800" b="1" dirty="0"/>
              <a:t>Rank the placards in order from the most effective to the least effective. Fully justify your decisions. </a:t>
            </a:r>
          </a:p>
        </p:txBody>
      </p:sp>
      <p:pic>
        <p:nvPicPr>
          <p:cNvPr id="9" name="Picture 8">
            <a:extLst>
              <a:ext uri="{FF2B5EF4-FFF2-40B4-BE49-F238E27FC236}">
                <a16:creationId xmlns="" xmlns:a16="http://schemas.microsoft.com/office/drawing/2014/main"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3692" y="6168169"/>
            <a:ext cx="1447786" cy="561104"/>
          </a:xfrm>
          <a:prstGeom prst="rect">
            <a:avLst/>
          </a:prstGeom>
        </p:spPr>
      </p:pic>
      <p:sp>
        <p:nvSpPr>
          <p:cNvPr id="10" name="Content Placeholder 10">
            <a:extLst>
              <a:ext uri="{FF2B5EF4-FFF2-40B4-BE49-F238E27FC236}">
                <a16:creationId xmlns="" xmlns:a16="http://schemas.microsoft.com/office/drawing/2014/main" id="{5B543944-2205-4993-ABCF-27D9D73AB0F1}"/>
              </a:ext>
            </a:extLst>
          </p:cNvPr>
          <p:cNvSpPr>
            <a:spLocks noGrp="1"/>
          </p:cNvSpPr>
          <p:nvPr>
            <p:ph idx="1"/>
          </p:nvPr>
        </p:nvSpPr>
        <p:spPr>
          <a:xfrm>
            <a:off x="1721519" y="2212748"/>
            <a:ext cx="7677124" cy="553999"/>
          </a:xfrm>
          <a:ln>
            <a:solidFill>
              <a:schemeClr val="tx1"/>
            </a:solidFill>
          </a:ln>
        </p:spPr>
        <p:txBody>
          <a:bodyPr>
            <a:normAutofit/>
          </a:bodyPr>
          <a:lstStyle/>
          <a:p>
            <a:pPr marL="0" indent="0">
              <a:buNone/>
            </a:pPr>
            <a:r>
              <a:rPr lang="en-GB" dirty="0">
                <a:latin typeface="Rockwell Extra Bold" panose="02060903040505020403" pitchFamily="18" charset="0"/>
              </a:rPr>
              <a:t>PUTIN: STOP JAILING FREE SPEECH</a:t>
            </a:r>
          </a:p>
        </p:txBody>
      </p:sp>
      <p:sp>
        <p:nvSpPr>
          <p:cNvPr id="11" name="Rectangle 10">
            <a:extLst>
              <a:ext uri="{FF2B5EF4-FFF2-40B4-BE49-F238E27FC236}">
                <a16:creationId xmlns="" xmlns:a16="http://schemas.microsoft.com/office/drawing/2014/main" id="{16A7ECBF-6CB5-4E3C-AE04-3D2FACEB4959}"/>
              </a:ext>
            </a:extLst>
          </p:cNvPr>
          <p:cNvSpPr/>
          <p:nvPr/>
        </p:nvSpPr>
        <p:spPr>
          <a:xfrm>
            <a:off x="929832" y="3473473"/>
            <a:ext cx="3549571" cy="1200329"/>
          </a:xfrm>
          <a:prstGeom prst="rect">
            <a:avLst/>
          </a:prstGeom>
          <a:ln>
            <a:solidFill>
              <a:schemeClr val="tx1"/>
            </a:solidFill>
          </a:ln>
        </p:spPr>
        <p:txBody>
          <a:bodyPr wrap="square">
            <a:spAutoFit/>
          </a:bodyPr>
          <a:lstStyle/>
          <a:p>
            <a:r>
              <a:rPr lang="en-GB" sz="2400" dirty="0">
                <a:latin typeface="Britannic Bold" panose="020B0903060703020204" pitchFamily="34" charset="0"/>
              </a:rPr>
              <a:t>WHY IS THERE ALWAYS MONEY FOR WAR BUT NOT FOR EDUCATION?</a:t>
            </a:r>
          </a:p>
        </p:txBody>
      </p:sp>
      <p:sp>
        <p:nvSpPr>
          <p:cNvPr id="12" name="Rectangle 11">
            <a:extLst>
              <a:ext uri="{FF2B5EF4-FFF2-40B4-BE49-F238E27FC236}">
                <a16:creationId xmlns="" xmlns:a16="http://schemas.microsoft.com/office/drawing/2014/main" id="{FF33C2E0-058F-4B6F-95F6-7A921B32DDBF}"/>
              </a:ext>
            </a:extLst>
          </p:cNvPr>
          <p:cNvSpPr/>
          <p:nvPr/>
        </p:nvSpPr>
        <p:spPr>
          <a:xfrm>
            <a:off x="6979534" y="3230062"/>
            <a:ext cx="3495554" cy="1384995"/>
          </a:xfrm>
          <a:prstGeom prst="rect">
            <a:avLst/>
          </a:prstGeom>
          <a:ln>
            <a:solidFill>
              <a:schemeClr val="tx1"/>
            </a:solidFill>
          </a:ln>
        </p:spPr>
        <p:txBody>
          <a:bodyPr wrap="square">
            <a:spAutoFit/>
          </a:bodyPr>
          <a:lstStyle/>
          <a:p>
            <a:r>
              <a:rPr lang="en-GB" sz="2800" dirty="0"/>
              <a:t>LEAVE THE CUTTING TO THE SURGEONS. </a:t>
            </a:r>
          </a:p>
          <a:p>
            <a:r>
              <a:rPr lang="en-GB" sz="2800" dirty="0"/>
              <a:t>PROTECT </a:t>
            </a:r>
            <a:r>
              <a:rPr lang="en-GB" sz="2800" u="sng" dirty="0"/>
              <a:t>YOUR</a:t>
            </a:r>
            <a:r>
              <a:rPr lang="en-GB" sz="2800" dirty="0"/>
              <a:t> NHS.</a:t>
            </a:r>
          </a:p>
        </p:txBody>
      </p:sp>
    </p:spTree>
    <p:extLst>
      <p:ext uri="{BB962C8B-B14F-4D97-AF65-F5344CB8AC3E}">
        <p14:creationId xmlns:p14="http://schemas.microsoft.com/office/powerpoint/2010/main" val="28924704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112" y="307360"/>
            <a:ext cx="9137562" cy="1518265"/>
          </a:xfrm>
        </p:spPr>
        <p:txBody>
          <a:bodyPr>
            <a:normAutofit/>
          </a:bodyPr>
          <a:lstStyle/>
          <a:p>
            <a:r>
              <a:rPr lang="en-GB" sz="2800" b="1" dirty="0">
                <a:latin typeface="+mn-lt"/>
              </a:rPr>
              <a:t>Loaded language is defined as language that attempts to influence an audience or reader by appealing to an emotion. </a:t>
            </a:r>
          </a:p>
        </p:txBody>
      </p:sp>
      <p:sp>
        <p:nvSpPr>
          <p:cNvPr id="5" name="TextBox 4"/>
          <p:cNvSpPr txBox="1"/>
          <p:nvPr/>
        </p:nvSpPr>
        <p:spPr>
          <a:xfrm>
            <a:off x="7765576" y="3057099"/>
            <a:ext cx="2175378" cy="1569660"/>
          </a:xfrm>
          <a:prstGeom prst="rect">
            <a:avLst/>
          </a:prstGeom>
          <a:noFill/>
        </p:spPr>
        <p:txBody>
          <a:bodyPr wrap="square" rtlCol="0">
            <a:spAutoFit/>
          </a:bodyPr>
          <a:lstStyle/>
          <a:p>
            <a:r>
              <a:rPr lang="en-GB" sz="2400" b="1" dirty="0"/>
              <a:t>What emotion is this text attempting to appeal to?</a:t>
            </a:r>
          </a:p>
        </p:txBody>
      </p:sp>
      <p:sp>
        <p:nvSpPr>
          <p:cNvPr id="7" name="TextBox 6"/>
          <p:cNvSpPr txBox="1"/>
          <p:nvPr/>
        </p:nvSpPr>
        <p:spPr>
          <a:xfrm>
            <a:off x="592112" y="2008337"/>
            <a:ext cx="2347415" cy="3477875"/>
          </a:xfrm>
          <a:prstGeom prst="rect">
            <a:avLst/>
          </a:prstGeom>
          <a:noFill/>
        </p:spPr>
        <p:txBody>
          <a:bodyPr wrap="square" rtlCol="0">
            <a:spAutoFit/>
          </a:bodyPr>
          <a:lstStyle/>
          <a:p>
            <a:r>
              <a:rPr lang="en-GB" sz="2400" b="1" dirty="0"/>
              <a:t>Why has the writer used a rhetorical question on this placard?</a:t>
            </a:r>
          </a:p>
          <a:p>
            <a:endParaRPr lang="en-GB" sz="2800" b="1" dirty="0"/>
          </a:p>
          <a:p>
            <a:r>
              <a:rPr lang="en-GB" sz="2400" b="1" dirty="0"/>
              <a:t>What effect does this have on the audience?</a:t>
            </a:r>
          </a:p>
        </p:txBody>
      </p:sp>
      <p:pic>
        <p:nvPicPr>
          <p:cNvPr id="6" name="Picture 5">
            <a:extLst>
              <a:ext uri="{FF2B5EF4-FFF2-40B4-BE49-F238E27FC236}">
                <a16:creationId xmlns="" xmlns:a16="http://schemas.microsoft.com/office/drawing/2014/main"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39132"/>
            <a:ext cx="1447786" cy="561104"/>
          </a:xfrm>
          <a:prstGeom prst="rect">
            <a:avLst/>
          </a:prstGeom>
        </p:spPr>
      </p:pic>
      <p:sp>
        <p:nvSpPr>
          <p:cNvPr id="8" name="Rectangle 7">
            <a:extLst>
              <a:ext uri="{FF2B5EF4-FFF2-40B4-BE49-F238E27FC236}">
                <a16:creationId xmlns="" xmlns:a16="http://schemas.microsoft.com/office/drawing/2014/main" id="{16A7ECBF-6CB5-4E3C-AE04-3D2FACEB4959}"/>
              </a:ext>
            </a:extLst>
          </p:cNvPr>
          <p:cNvSpPr/>
          <p:nvPr/>
        </p:nvSpPr>
        <p:spPr>
          <a:xfrm>
            <a:off x="3720712" y="3241764"/>
            <a:ext cx="3549571" cy="1200329"/>
          </a:xfrm>
          <a:prstGeom prst="rect">
            <a:avLst/>
          </a:prstGeom>
          <a:ln>
            <a:solidFill>
              <a:schemeClr val="tx1"/>
            </a:solidFill>
          </a:ln>
        </p:spPr>
        <p:txBody>
          <a:bodyPr wrap="square">
            <a:spAutoFit/>
          </a:bodyPr>
          <a:lstStyle/>
          <a:p>
            <a:r>
              <a:rPr lang="en-GB" sz="2400" dirty="0">
                <a:latin typeface="Britannic Bold" panose="020B0903060703020204" pitchFamily="34" charset="0"/>
              </a:rPr>
              <a:t>WHY IS THERE ALWAYS MONEY FOR WAR BUT NOT FOR EDUCATION?</a:t>
            </a:r>
          </a:p>
        </p:txBody>
      </p:sp>
    </p:spTree>
    <p:extLst>
      <p:ext uri="{BB962C8B-B14F-4D97-AF65-F5344CB8AC3E}">
        <p14:creationId xmlns:p14="http://schemas.microsoft.com/office/powerpoint/2010/main" val="862290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0779" y="228648"/>
            <a:ext cx="9229841" cy="1518265"/>
          </a:xfrm>
        </p:spPr>
        <p:txBody>
          <a:bodyPr>
            <a:normAutofit/>
          </a:bodyPr>
          <a:lstStyle/>
          <a:p>
            <a:r>
              <a:rPr lang="en-GB" sz="2800" b="1" dirty="0">
                <a:latin typeface="+mn-lt"/>
              </a:rPr>
              <a:t>Loaded language is defined as language that attempts to influence an audience or reader by appealing to an emotion. </a:t>
            </a:r>
          </a:p>
        </p:txBody>
      </p:sp>
      <p:sp>
        <p:nvSpPr>
          <p:cNvPr id="5" name="TextBox 4"/>
          <p:cNvSpPr txBox="1"/>
          <p:nvPr/>
        </p:nvSpPr>
        <p:spPr>
          <a:xfrm>
            <a:off x="8460418" y="3057099"/>
            <a:ext cx="3208417" cy="1200329"/>
          </a:xfrm>
          <a:prstGeom prst="rect">
            <a:avLst/>
          </a:prstGeom>
          <a:noFill/>
        </p:spPr>
        <p:txBody>
          <a:bodyPr wrap="square" rtlCol="0">
            <a:spAutoFit/>
          </a:bodyPr>
          <a:lstStyle/>
          <a:p>
            <a:r>
              <a:rPr lang="en-GB" sz="2400" b="1" dirty="0"/>
              <a:t>What emotion is this text attempting to appeal to?</a:t>
            </a:r>
          </a:p>
        </p:txBody>
      </p:sp>
      <p:sp>
        <p:nvSpPr>
          <p:cNvPr id="7" name="TextBox 6"/>
          <p:cNvSpPr txBox="1"/>
          <p:nvPr/>
        </p:nvSpPr>
        <p:spPr>
          <a:xfrm>
            <a:off x="496578" y="2178661"/>
            <a:ext cx="4410394" cy="3046988"/>
          </a:xfrm>
          <a:prstGeom prst="rect">
            <a:avLst/>
          </a:prstGeom>
          <a:noFill/>
        </p:spPr>
        <p:txBody>
          <a:bodyPr wrap="square" rtlCol="0">
            <a:spAutoFit/>
          </a:bodyPr>
          <a:lstStyle/>
          <a:p>
            <a:r>
              <a:rPr lang="en-GB" sz="2400" b="1" dirty="0"/>
              <a:t>Why has the writer used an imperative on this placard?</a:t>
            </a:r>
          </a:p>
          <a:p>
            <a:endParaRPr lang="en-GB" sz="2400" b="1" dirty="0"/>
          </a:p>
          <a:p>
            <a:r>
              <a:rPr lang="en-GB" sz="2400" b="1" dirty="0"/>
              <a:t>Why has the writer chosen to use the politician’s name?</a:t>
            </a:r>
          </a:p>
          <a:p>
            <a:endParaRPr lang="en-GB" sz="2400" b="1" dirty="0"/>
          </a:p>
          <a:p>
            <a:r>
              <a:rPr lang="en-GB" sz="2400" b="1" dirty="0"/>
              <a:t>What effect do these techniques have on the audience?</a:t>
            </a:r>
          </a:p>
        </p:txBody>
      </p:sp>
      <p:pic>
        <p:nvPicPr>
          <p:cNvPr id="8" name="Picture 7">
            <a:extLst>
              <a:ext uri="{FF2B5EF4-FFF2-40B4-BE49-F238E27FC236}">
                <a16:creationId xmlns="" xmlns:a16="http://schemas.microsoft.com/office/drawing/2014/main" id="{4272B8C8-FFE7-4415-89FB-027B4BED14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39132"/>
            <a:ext cx="1447786" cy="561104"/>
          </a:xfrm>
          <a:prstGeom prst="rect">
            <a:avLst/>
          </a:prstGeom>
        </p:spPr>
      </p:pic>
      <p:sp>
        <p:nvSpPr>
          <p:cNvPr id="9" name="Content Placeholder 10">
            <a:extLst>
              <a:ext uri="{FF2B5EF4-FFF2-40B4-BE49-F238E27FC236}">
                <a16:creationId xmlns="" xmlns:a16="http://schemas.microsoft.com/office/drawing/2014/main" id="{5B543944-2205-4993-ABCF-27D9D73AB0F1}"/>
              </a:ext>
            </a:extLst>
          </p:cNvPr>
          <p:cNvSpPr>
            <a:spLocks noGrp="1"/>
          </p:cNvSpPr>
          <p:nvPr>
            <p:ph idx="1"/>
          </p:nvPr>
        </p:nvSpPr>
        <p:spPr>
          <a:xfrm>
            <a:off x="3132630" y="1685788"/>
            <a:ext cx="7677124" cy="553999"/>
          </a:xfrm>
          <a:ln>
            <a:solidFill>
              <a:schemeClr val="tx1"/>
            </a:solidFill>
          </a:ln>
        </p:spPr>
        <p:txBody>
          <a:bodyPr>
            <a:normAutofit/>
          </a:bodyPr>
          <a:lstStyle/>
          <a:p>
            <a:pPr marL="0" indent="0">
              <a:buNone/>
            </a:pPr>
            <a:r>
              <a:rPr lang="en-GB" dirty="0">
                <a:latin typeface="Rockwell Extra Bold" panose="02060903040505020403" pitchFamily="18" charset="0"/>
              </a:rPr>
              <a:t>PUTIN: STOP JAILING FREE SPEECH</a:t>
            </a:r>
          </a:p>
        </p:txBody>
      </p:sp>
    </p:spTree>
    <p:extLst>
      <p:ext uri="{BB962C8B-B14F-4D97-AF65-F5344CB8AC3E}">
        <p14:creationId xmlns:p14="http://schemas.microsoft.com/office/powerpoint/2010/main" val="3332231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0779" y="228648"/>
            <a:ext cx="9112395" cy="1518265"/>
          </a:xfrm>
        </p:spPr>
        <p:txBody>
          <a:bodyPr>
            <a:normAutofit/>
          </a:bodyPr>
          <a:lstStyle/>
          <a:p>
            <a:r>
              <a:rPr lang="en-GB" sz="2800" b="1" dirty="0">
                <a:latin typeface="+mn-lt"/>
              </a:rPr>
              <a:t>Loaded language is defined as language that attempts to influence an audience or reader by appealing to an emotion. </a:t>
            </a:r>
          </a:p>
        </p:txBody>
      </p:sp>
      <p:sp>
        <p:nvSpPr>
          <p:cNvPr id="5" name="TextBox 4"/>
          <p:cNvSpPr txBox="1"/>
          <p:nvPr/>
        </p:nvSpPr>
        <p:spPr>
          <a:xfrm>
            <a:off x="9135122" y="2260548"/>
            <a:ext cx="2583402" cy="3046988"/>
          </a:xfrm>
          <a:prstGeom prst="rect">
            <a:avLst/>
          </a:prstGeom>
          <a:noFill/>
        </p:spPr>
        <p:txBody>
          <a:bodyPr wrap="square" rtlCol="0">
            <a:spAutoFit/>
          </a:bodyPr>
          <a:lstStyle/>
          <a:p>
            <a:r>
              <a:rPr lang="en-GB" sz="2400" b="1" dirty="0"/>
              <a:t>What emotion is this text attempting to appeal to?</a:t>
            </a:r>
          </a:p>
          <a:p>
            <a:r>
              <a:rPr lang="en-GB" sz="2400" b="1" dirty="0"/>
              <a:t>Consider the connotations of ‘cutting’ and ‘protect’.</a:t>
            </a:r>
          </a:p>
        </p:txBody>
      </p:sp>
      <p:sp>
        <p:nvSpPr>
          <p:cNvPr id="7" name="TextBox 6"/>
          <p:cNvSpPr txBox="1"/>
          <p:nvPr/>
        </p:nvSpPr>
        <p:spPr>
          <a:xfrm>
            <a:off x="191070" y="2122972"/>
            <a:ext cx="4013006" cy="3416320"/>
          </a:xfrm>
          <a:prstGeom prst="rect">
            <a:avLst/>
          </a:prstGeom>
          <a:noFill/>
        </p:spPr>
        <p:txBody>
          <a:bodyPr wrap="square" rtlCol="0">
            <a:spAutoFit/>
          </a:bodyPr>
          <a:lstStyle/>
          <a:p>
            <a:r>
              <a:rPr lang="en-GB" sz="2400" b="1" dirty="0"/>
              <a:t>Why has the writer used an imperative on this placard?</a:t>
            </a:r>
          </a:p>
          <a:p>
            <a:endParaRPr lang="en-GB" sz="2400" b="1" dirty="0"/>
          </a:p>
          <a:p>
            <a:r>
              <a:rPr lang="en-GB" sz="2400" b="1" dirty="0"/>
              <a:t>Why has the writer chosen to use a pun?</a:t>
            </a:r>
          </a:p>
          <a:p>
            <a:endParaRPr lang="en-GB" sz="2400" b="1" dirty="0"/>
          </a:p>
          <a:p>
            <a:r>
              <a:rPr lang="en-GB" sz="2400" b="1" dirty="0"/>
              <a:t>What effect do these techniques have on the audience?</a:t>
            </a:r>
          </a:p>
        </p:txBody>
      </p:sp>
      <p:sp>
        <p:nvSpPr>
          <p:cNvPr id="6" name="TextBox 5"/>
          <p:cNvSpPr txBox="1"/>
          <p:nvPr/>
        </p:nvSpPr>
        <p:spPr>
          <a:xfrm>
            <a:off x="4204076" y="5799978"/>
            <a:ext cx="4635773" cy="830997"/>
          </a:xfrm>
          <a:prstGeom prst="rect">
            <a:avLst/>
          </a:prstGeom>
          <a:noFill/>
        </p:spPr>
        <p:txBody>
          <a:bodyPr wrap="square" rtlCol="0">
            <a:spAutoFit/>
          </a:bodyPr>
          <a:lstStyle/>
          <a:p>
            <a:r>
              <a:rPr lang="en-GB" sz="2400" b="1" dirty="0"/>
              <a:t>Why has this writer chosen to use the pronoun ‘your’?</a:t>
            </a:r>
          </a:p>
        </p:txBody>
      </p:sp>
      <p:pic>
        <p:nvPicPr>
          <p:cNvPr id="9" name="Picture 8">
            <a:extLst>
              <a:ext uri="{FF2B5EF4-FFF2-40B4-BE49-F238E27FC236}">
                <a16:creationId xmlns="" xmlns:a16="http://schemas.microsoft.com/office/drawing/2014/main" id="{3D181F0F-C2BB-4E87-AD2B-E9691146D9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39132"/>
            <a:ext cx="1447786" cy="561104"/>
          </a:xfrm>
          <a:prstGeom prst="rect">
            <a:avLst/>
          </a:prstGeom>
        </p:spPr>
      </p:pic>
      <p:sp>
        <p:nvSpPr>
          <p:cNvPr id="10" name="Rectangle 9">
            <a:extLst>
              <a:ext uri="{FF2B5EF4-FFF2-40B4-BE49-F238E27FC236}">
                <a16:creationId xmlns="" xmlns:a16="http://schemas.microsoft.com/office/drawing/2014/main" id="{FF33C2E0-058F-4B6F-95F6-7A921B32DDBF}"/>
              </a:ext>
            </a:extLst>
          </p:cNvPr>
          <p:cNvSpPr/>
          <p:nvPr/>
        </p:nvSpPr>
        <p:spPr>
          <a:xfrm>
            <a:off x="4921822" y="2778507"/>
            <a:ext cx="3495554" cy="1384995"/>
          </a:xfrm>
          <a:prstGeom prst="rect">
            <a:avLst/>
          </a:prstGeom>
          <a:ln>
            <a:solidFill>
              <a:schemeClr val="tx1"/>
            </a:solidFill>
          </a:ln>
        </p:spPr>
        <p:txBody>
          <a:bodyPr wrap="square">
            <a:spAutoFit/>
          </a:bodyPr>
          <a:lstStyle/>
          <a:p>
            <a:r>
              <a:rPr lang="en-GB" sz="2800" dirty="0"/>
              <a:t>LEAVE THE CUTTING TO THE SURGEONS. </a:t>
            </a:r>
          </a:p>
          <a:p>
            <a:r>
              <a:rPr lang="en-GB" sz="2800" dirty="0"/>
              <a:t>PROTECT </a:t>
            </a:r>
            <a:r>
              <a:rPr lang="en-GB" sz="2800" u="sng" dirty="0"/>
              <a:t>YOUR</a:t>
            </a:r>
            <a:r>
              <a:rPr lang="en-GB" sz="2800" dirty="0"/>
              <a:t> NHS.</a:t>
            </a:r>
          </a:p>
        </p:txBody>
      </p:sp>
    </p:spTree>
    <p:extLst>
      <p:ext uri="{BB962C8B-B14F-4D97-AF65-F5344CB8AC3E}">
        <p14:creationId xmlns:p14="http://schemas.microsoft.com/office/powerpoint/2010/main" val="2195392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a:t>
            </a:r>
          </a:p>
        </p:txBody>
      </p:sp>
      <p:sp>
        <p:nvSpPr>
          <p:cNvPr id="3" name="Content Placeholder 2"/>
          <p:cNvSpPr>
            <a:spLocks noGrp="1"/>
          </p:cNvSpPr>
          <p:nvPr>
            <p:ph idx="1"/>
          </p:nvPr>
        </p:nvSpPr>
        <p:spPr/>
        <p:txBody>
          <a:bodyPr/>
          <a:lstStyle/>
          <a:p>
            <a:r>
              <a:rPr lang="en-GB" b="1" dirty="0"/>
              <a:t>Design a placard about an issue of your choice.</a:t>
            </a:r>
          </a:p>
          <a:p>
            <a:r>
              <a:rPr lang="en-GB" b="1" dirty="0"/>
              <a:t>You have a limited number of words to use and they </a:t>
            </a:r>
            <a:r>
              <a:rPr lang="en-GB" b="1" u="sng" dirty="0"/>
              <a:t>must</a:t>
            </a:r>
            <a:r>
              <a:rPr lang="en-GB" b="1" dirty="0"/>
              <a:t> be carefully selected.</a:t>
            </a:r>
          </a:p>
          <a:p>
            <a:r>
              <a:rPr lang="en-GB" b="1" dirty="0"/>
              <a:t>Think about the sentence structure you want to employ and the effect you are trying to create.</a:t>
            </a:r>
          </a:p>
          <a:p>
            <a:pPr marL="0" indent="0">
              <a:buNone/>
            </a:pPr>
            <a:endParaRPr lang="en-GB" b="1" dirty="0"/>
          </a:p>
        </p:txBody>
      </p:sp>
      <p:pic>
        <p:nvPicPr>
          <p:cNvPr id="4" name="Picture 3">
            <a:extLst>
              <a:ext uri="{FF2B5EF4-FFF2-40B4-BE49-F238E27FC236}">
                <a16:creationId xmlns="" xmlns:a16="http://schemas.microsoft.com/office/drawing/2014/main" id="{69CAC2E1-C003-4571-BCD7-4F17EB8625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39132"/>
            <a:ext cx="1447786" cy="561104"/>
          </a:xfrm>
          <a:prstGeom prst="rect">
            <a:avLst/>
          </a:prstGeom>
        </p:spPr>
      </p:pic>
    </p:spTree>
    <p:extLst>
      <p:ext uri="{BB962C8B-B14F-4D97-AF65-F5344CB8AC3E}">
        <p14:creationId xmlns:p14="http://schemas.microsoft.com/office/powerpoint/2010/main" val="1788620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421" y="177421"/>
            <a:ext cx="11859904" cy="1513267"/>
          </a:xfrm>
        </p:spPr>
        <p:txBody>
          <a:bodyPr>
            <a:normAutofit fontScale="90000"/>
          </a:bodyPr>
          <a:lstStyle/>
          <a:p>
            <a:r>
              <a:rPr lang="en-GB" b="1" dirty="0"/>
              <a:t>Prohibition</a:t>
            </a:r>
            <a:br>
              <a:rPr lang="en-GB" b="1" dirty="0"/>
            </a:br>
            <a:r>
              <a:rPr lang="en-GB" sz="3100" b="1" dirty="0">
                <a:latin typeface="+mn-lt"/>
              </a:rPr>
              <a:t>Read the following information carefully. You will be asked some questions about it next.</a:t>
            </a:r>
          </a:p>
        </p:txBody>
      </p:sp>
      <p:sp>
        <p:nvSpPr>
          <p:cNvPr id="3" name="Content Placeholder 2"/>
          <p:cNvSpPr>
            <a:spLocks noGrp="1"/>
          </p:cNvSpPr>
          <p:nvPr>
            <p:ph idx="1"/>
          </p:nvPr>
        </p:nvSpPr>
        <p:spPr>
          <a:xfrm>
            <a:off x="177421" y="1825625"/>
            <a:ext cx="11859904" cy="4752596"/>
          </a:xfrm>
        </p:spPr>
        <p:txBody>
          <a:bodyPr>
            <a:normAutofit fontScale="92500" lnSpcReduction="20000"/>
          </a:bodyPr>
          <a:lstStyle/>
          <a:p>
            <a:pPr marL="0" indent="0">
              <a:buNone/>
            </a:pPr>
            <a:r>
              <a:rPr lang="en-GB" dirty="0">
                <a:solidFill>
                  <a:srgbClr val="7030A0"/>
                </a:solidFill>
              </a:rPr>
              <a:t>In the USA during the 1800s, alcohol consumption was blamed for causing violence, poverty and poor health. A group of devout Protestants began a political movement demanding that alcohol be banned. Individual US states began to pass laws restricting the production, sale and consumption of alcohol. </a:t>
            </a:r>
          </a:p>
          <a:p>
            <a:pPr marL="0" indent="0">
              <a:buNone/>
            </a:pPr>
            <a:r>
              <a:rPr lang="en-GB" dirty="0">
                <a:solidFill>
                  <a:srgbClr val="7030A0"/>
                </a:solidFill>
              </a:rPr>
              <a:t>Eventually, after a great deal of pressure, in January 1920 the United States passed a federal law (a law that applied to the whole of the USA), effectively banning alcohol, and the age of Prohibition began.</a:t>
            </a:r>
          </a:p>
          <a:p>
            <a:pPr marL="0" indent="0">
              <a:buNone/>
            </a:pPr>
            <a:r>
              <a:rPr lang="en-GB" dirty="0">
                <a:solidFill>
                  <a:srgbClr val="7030A0"/>
                </a:solidFill>
              </a:rPr>
              <a:t>However, Mexico, Canada and the Caribbean were still producing alcohol, which was brought into the USA by smugglers and sold illegally. As a result, many people argued that Prohibition actually caused more crime than had existed before, and demanded that the law be repealed.</a:t>
            </a:r>
          </a:p>
          <a:p>
            <a:pPr marL="0" indent="0">
              <a:buNone/>
            </a:pPr>
            <a:r>
              <a:rPr lang="en-GB" dirty="0">
                <a:solidFill>
                  <a:srgbClr val="7030A0"/>
                </a:solidFill>
              </a:rPr>
              <a:t>In 1933, the federal law was repealed and it was once again legal to produce and transport alcohol in the USA. Some states, however, took longer to completely lift their bans, with Mississippi not fully repealing the law until 1966. </a:t>
            </a:r>
          </a:p>
          <a:p>
            <a:pPr marL="0" indent="0">
              <a:buNone/>
            </a:pPr>
            <a:endParaRPr lang="en-GB" b="1" dirty="0"/>
          </a:p>
        </p:txBody>
      </p:sp>
      <p:pic>
        <p:nvPicPr>
          <p:cNvPr id="4" name="Picture 3">
            <a:extLst>
              <a:ext uri="{FF2B5EF4-FFF2-40B4-BE49-F238E27FC236}">
                <a16:creationId xmlns="" xmlns:a16="http://schemas.microsoft.com/office/drawing/2014/main" id="{355B22CB-368F-417D-819C-D9B9CD398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39132"/>
            <a:ext cx="1447786" cy="561104"/>
          </a:xfrm>
          <a:prstGeom prst="rect">
            <a:avLst/>
          </a:prstGeom>
        </p:spPr>
      </p:pic>
    </p:spTree>
    <p:extLst>
      <p:ext uri="{BB962C8B-B14F-4D97-AF65-F5344CB8AC3E}">
        <p14:creationId xmlns:p14="http://schemas.microsoft.com/office/powerpoint/2010/main" val="1104690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t>Answer the following questions based on what you have just read. </a:t>
            </a:r>
          </a:p>
        </p:txBody>
      </p:sp>
      <p:sp>
        <p:nvSpPr>
          <p:cNvPr id="3" name="Content Placeholder 2"/>
          <p:cNvSpPr>
            <a:spLocks noGrp="1"/>
          </p:cNvSpPr>
          <p:nvPr>
            <p:ph idx="1"/>
          </p:nvPr>
        </p:nvSpPr>
        <p:spPr>
          <a:xfrm>
            <a:off x="286603" y="1825625"/>
            <a:ext cx="11505063" cy="4351338"/>
          </a:xfrm>
        </p:spPr>
        <p:txBody>
          <a:bodyPr/>
          <a:lstStyle/>
          <a:p>
            <a:pPr marL="514350" indent="-514350">
              <a:buAutoNum type="arabicPeriod"/>
            </a:pPr>
            <a:r>
              <a:rPr lang="en-GB" b="1" dirty="0"/>
              <a:t>According to the first paragraph, what was alcohol blamed for causing?</a:t>
            </a:r>
          </a:p>
          <a:p>
            <a:pPr marL="514350" indent="-514350">
              <a:buAutoNum type="arabicPeriod"/>
            </a:pPr>
            <a:r>
              <a:rPr lang="en-GB" b="1" dirty="0"/>
              <a:t>In what year did Prohibition become a national law?</a:t>
            </a:r>
          </a:p>
          <a:p>
            <a:pPr marL="514350" indent="-514350">
              <a:buAutoNum type="arabicPeriod"/>
            </a:pPr>
            <a:r>
              <a:rPr lang="en-GB" b="1" dirty="0"/>
              <a:t>According to the extract, which three neighbours of the USA were producing alcohol during the era of Prohibition?</a:t>
            </a:r>
          </a:p>
          <a:p>
            <a:pPr marL="514350" indent="-514350">
              <a:buAutoNum type="arabicPeriod"/>
            </a:pPr>
            <a:r>
              <a:rPr lang="en-GB" b="1" dirty="0"/>
              <a:t>According to the extract, why did people want the law to be repealed?</a:t>
            </a:r>
          </a:p>
          <a:p>
            <a:pPr marL="514350" indent="-514350">
              <a:buAutoNum type="arabicPeriod"/>
            </a:pPr>
            <a:r>
              <a:rPr lang="en-GB" b="1" dirty="0"/>
              <a:t>‘Mississippi was the first state to fully repeal Prohibition’ – true or false? </a:t>
            </a:r>
          </a:p>
          <a:p>
            <a:pPr marL="514350" indent="-514350">
              <a:buAutoNum type="arabicPeriod"/>
            </a:pPr>
            <a:endParaRPr lang="en-GB" b="1" dirty="0"/>
          </a:p>
          <a:p>
            <a:pPr marL="514350" indent="-514350">
              <a:buAutoNum type="arabicPeriod"/>
            </a:pPr>
            <a:endParaRPr lang="en-GB" b="1" dirty="0"/>
          </a:p>
          <a:p>
            <a:pPr marL="514350" indent="-514350">
              <a:buAutoNum type="arabicPeriod"/>
            </a:pPr>
            <a:endParaRPr lang="en-GB" b="1" dirty="0"/>
          </a:p>
          <a:p>
            <a:pPr marL="514350" indent="-514350">
              <a:buAutoNum type="arabicPeriod"/>
            </a:pPr>
            <a:endParaRPr lang="en-GB" b="1" dirty="0"/>
          </a:p>
          <a:p>
            <a:pPr marL="514350" indent="-514350">
              <a:buAutoNum type="arabicPeriod"/>
            </a:pPr>
            <a:endParaRPr lang="en-GB" b="1" dirty="0"/>
          </a:p>
          <a:p>
            <a:endParaRPr lang="en-GB" b="1" dirty="0"/>
          </a:p>
        </p:txBody>
      </p:sp>
      <p:pic>
        <p:nvPicPr>
          <p:cNvPr id="4" name="Picture 3">
            <a:extLst>
              <a:ext uri="{FF2B5EF4-FFF2-40B4-BE49-F238E27FC236}">
                <a16:creationId xmlns="" xmlns:a16="http://schemas.microsoft.com/office/drawing/2014/main" id="{556F47E5-3C9C-468B-9344-27ED5466F5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39132"/>
            <a:ext cx="1447786" cy="561104"/>
          </a:xfrm>
          <a:prstGeom prst="rect">
            <a:avLst/>
          </a:prstGeom>
        </p:spPr>
      </p:pic>
    </p:spTree>
    <p:extLst>
      <p:ext uri="{BB962C8B-B14F-4D97-AF65-F5344CB8AC3E}">
        <p14:creationId xmlns:p14="http://schemas.microsoft.com/office/powerpoint/2010/main" val="39587436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48154</TotalTime>
  <Words>1889</Words>
  <Application>Microsoft Office PowerPoint</Application>
  <PresentationFormat>Widescreen</PresentationFormat>
  <Paragraphs>117</Paragraphs>
  <Slides>14</Slides>
  <Notes>14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14</vt:i4>
      </vt:variant>
    </vt:vector>
  </HeadingPairs>
  <TitlesOfParts>
    <vt:vector size="22" baseType="lpstr">
      <vt:lpstr>Arial</vt:lpstr>
      <vt:lpstr>Britannic Bold</vt:lpstr>
      <vt:lpstr>Calibri</vt:lpstr>
      <vt:lpstr>Calibri Light</vt:lpstr>
      <vt:lpstr>Rockwell Extra Bold</vt:lpstr>
      <vt:lpstr>Times New Roman</vt:lpstr>
      <vt:lpstr>Office Theme</vt:lpstr>
      <vt:lpstr>Pearson</vt:lpstr>
      <vt:lpstr>Week 4 –  Loaded language  </vt:lpstr>
      <vt:lpstr>Protesting Based on the language on these placards, can you identify the ideas or views of the holders?</vt:lpstr>
      <vt:lpstr>Based on the language of the placard, rather than the design, which placard is the most effective? Why?</vt:lpstr>
      <vt:lpstr>Loaded language is defined as language that attempts to influence an audience or reader by appealing to an emotion. </vt:lpstr>
      <vt:lpstr>Loaded language is defined as language that attempts to influence an audience or reader by appealing to an emotion. </vt:lpstr>
      <vt:lpstr>Loaded language is defined as language that attempts to influence an audience or reader by appealing to an emotion. </vt:lpstr>
      <vt:lpstr>Your turn</vt:lpstr>
      <vt:lpstr>Prohibition Read the following information carefully. You will be asked some questions about it next.</vt:lpstr>
      <vt:lpstr>Answer the following questions based on what you have just read. </vt:lpstr>
      <vt:lpstr>Answers</vt:lpstr>
      <vt:lpstr>Loaded language</vt:lpstr>
      <vt:lpstr>PowerPoint Presentation</vt:lpstr>
      <vt:lpstr>The power of a list</vt:lpstr>
      <vt:lpstr>Language and structure glossary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Loaded Language</dc:title>
  <dc:creator>Rebecca White</dc:creator>
  <cp:lastModifiedBy>Slade, Liz</cp:lastModifiedBy>
  <cp:revision>36</cp:revision>
  <dcterms:created xsi:type="dcterms:W3CDTF">2017-05-08T20:47:14Z</dcterms:created>
  <dcterms:modified xsi:type="dcterms:W3CDTF">2017-08-31T14:42:30Z</dcterms:modified>
</cp:coreProperties>
</file>